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7" r:id="rId4"/>
    <p:sldId id="316" r:id="rId5"/>
    <p:sldId id="321" r:id="rId6"/>
    <p:sldId id="324" r:id="rId7"/>
    <p:sldId id="318" r:id="rId8"/>
    <p:sldId id="319" r:id="rId9"/>
    <p:sldId id="259" r:id="rId10"/>
    <p:sldId id="323" r:id="rId11"/>
    <p:sldId id="322" r:id="rId12"/>
    <p:sldId id="317" r:id="rId13"/>
    <p:sldId id="268" r:id="rId14"/>
    <p:sldId id="258" r:id="rId15"/>
    <p:sldId id="320" r:id="rId16"/>
    <p:sldId id="261" r:id="rId17"/>
    <p:sldId id="298" r:id="rId18"/>
    <p:sldId id="328" r:id="rId19"/>
    <p:sldId id="329" r:id="rId20"/>
    <p:sldId id="330" r:id="rId21"/>
    <p:sldId id="327" r:id="rId22"/>
    <p:sldId id="331" r:id="rId23"/>
    <p:sldId id="326" r:id="rId24"/>
    <p:sldId id="325" r:id="rId25"/>
    <p:sldId id="308" r:id="rId26"/>
    <p:sldId id="287" r:id="rId27"/>
    <p:sldId id="288" r:id="rId28"/>
    <p:sldId id="302" r:id="rId29"/>
    <p:sldId id="300" r:id="rId30"/>
    <p:sldId id="31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.gov.t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su.edu.tr/erasmusbasvuru.gov.tr" TargetMode="External"/><Relationship Id="rId4" Type="http://schemas.openxmlformats.org/officeDocument/2006/relationships/hyperlink" Target="https://www.ksu.edu.tr/erasmus.ksu.edu.t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rasmus.erdogan.edu.tr/Files/ckFiles/erasmus-erdogan-edu-tr/EAH%20Invitatiton%20Letter.doc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rasmus.erdogan.edu.tr/Files/ckFiles/erasmus-erdogan-edu-tr/ii-7-annex-he-mobility-agreement-for-training-2022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rasmus.erdogan.edu.tr/Files/ckFiles/erasmus-idari-erdogan-edu-tr/EAH%20Katilim%20EN.doc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rasmus.erdogan.edu.tr/Files/ckFiles/erasmus-idari-erdogan-edu-tr/EAH%20Katilim%20TR.docx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.gov.t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rasmus.ksu.edu.tr/Default.aspx?SId=23914" TargetMode="External"/><Relationship Id="rId4" Type="http://schemas.openxmlformats.org/officeDocument/2006/relationships/hyperlink" Target="http://www.europa.eu.int/comm/educa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.ksu.edu.t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782" y="715019"/>
            <a:ext cx="7772400" cy="1470025"/>
          </a:xfrm>
        </p:spPr>
        <p:txBody>
          <a:bodyPr>
            <a:normAutofit/>
          </a:bodyPr>
          <a:lstStyle/>
          <a:p>
            <a:pPr>
              <a:defRPr sz="4000" b="1">
                <a:solidFill>
                  <a:srgbClr val="000066"/>
                </a:solidFill>
              </a:defRPr>
            </a:pPr>
            <a:r>
              <a:rPr sz="2800" dirty="0" err="1">
                <a:solidFill>
                  <a:srgbClr val="000000"/>
                </a:solidFill>
                <a:latin typeface="Calibri"/>
              </a:rPr>
              <a:t>Kahramanmaraş</a:t>
            </a:r>
            <a:r>
              <a:rPr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</a:rPr>
              <a:t>Sütçü</a:t>
            </a:r>
            <a:r>
              <a:rPr sz="2800" dirty="0">
                <a:solidFill>
                  <a:srgbClr val="000000"/>
                </a:solidFill>
                <a:latin typeface="Calibri"/>
              </a:rPr>
              <a:t> İmam </a:t>
            </a:r>
            <a:r>
              <a:rPr sz="2800" dirty="0" err="1">
                <a:solidFill>
                  <a:srgbClr val="000000"/>
                </a:solidFill>
                <a:latin typeface="Calibri"/>
              </a:rPr>
              <a:t>Üniversitesi</a:t>
            </a:r>
            <a:endParaRPr sz="2800" dirty="0">
              <a:solidFill>
                <a:srgbClr val="000000"/>
              </a:solidFill>
              <a:latin typeface="Calibri"/>
            </a:endParaRPr>
          </a:p>
          <a:p>
            <a:r>
              <a:rPr sz="2800" b="1" dirty="0" err="1">
                <a:solidFill>
                  <a:srgbClr val="000000"/>
                </a:solidFill>
                <a:latin typeface="Calibri"/>
              </a:rPr>
              <a:t>Sağlık</a:t>
            </a:r>
            <a:r>
              <a:rPr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2800" b="1" dirty="0" err="1">
                <a:solidFill>
                  <a:srgbClr val="000000"/>
                </a:solidFill>
                <a:latin typeface="Calibri"/>
              </a:rPr>
              <a:t>Bilimleri</a:t>
            </a:r>
            <a:r>
              <a:rPr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2800" b="1" dirty="0" err="1">
                <a:solidFill>
                  <a:srgbClr val="000000"/>
                </a:solidFill>
                <a:latin typeface="Calibri"/>
              </a:rPr>
              <a:t>Fakültesi</a:t>
            </a:r>
            <a:r>
              <a:rPr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2800" b="1" dirty="0" err="1">
                <a:solidFill>
                  <a:srgbClr val="000000"/>
                </a:solidFill>
                <a:latin typeface="Calibri"/>
              </a:rPr>
              <a:t>Hemşirelik</a:t>
            </a:r>
            <a:r>
              <a:rPr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sz="2800" b="1" dirty="0" err="1">
                <a:solidFill>
                  <a:srgbClr val="000000"/>
                </a:solidFill>
                <a:latin typeface="Calibri"/>
              </a:rPr>
              <a:t>Bölümü</a:t>
            </a:r>
            <a:endParaRPr sz="28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326" y="2410691"/>
            <a:ext cx="8583353" cy="674164"/>
          </a:xfrm>
        </p:spPr>
        <p:txBody>
          <a:bodyPr>
            <a:normAutofit/>
          </a:bodyPr>
          <a:lstStyle/>
          <a:p>
            <a:pPr>
              <a:defRPr sz="2400">
                <a:solidFill>
                  <a:srgbClr val="990000"/>
                </a:solidFill>
              </a:defRPr>
            </a:pP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Birinci Sınıf </a:t>
            </a:r>
            <a:r>
              <a:rPr sz="2800" b="1" dirty="0" err="1">
                <a:solidFill>
                  <a:schemeClr val="accent1">
                    <a:lumMod val="50000"/>
                  </a:schemeClr>
                </a:solidFill>
                <a:latin typeface="Calibri"/>
              </a:rPr>
              <a:t>Öğrenciler</a:t>
            </a: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ine Yönelik Erasmus+ Eğitimi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548640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ksü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91440"/>
            <a:ext cx="1188720" cy="128016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0" b="13672"/>
          <a:stretch/>
        </p:blipFill>
        <p:spPr>
          <a:xfrm>
            <a:off x="2156448" y="3119502"/>
            <a:ext cx="4502727" cy="2121705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602003" y="5329007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05.11.2025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107894" y="5753727"/>
            <a:ext cx="2090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600" b="1" dirty="0">
                <a:solidFill>
                  <a:schemeClr val="accent1">
                    <a:lumMod val="50000"/>
                  </a:schemeClr>
                </a:solidFill>
              </a:rPr>
              <a:t>Düzenleyen</a:t>
            </a:r>
          </a:p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600" b="1" dirty="0">
                <a:solidFill>
                  <a:schemeClr val="accent1">
                    <a:lumMod val="50000"/>
                  </a:schemeClr>
                </a:solidFill>
              </a:rPr>
              <a:t>Dış İlişkiler Komisyonu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548640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5" descr="ksü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91440"/>
            <a:ext cx="1188720" cy="128016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ACEFD861-1D85-5F12-79D0-423282CCFA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63040"/>
            <a:ext cx="8412480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dirty="0"/>
              <a:t>Önemli Notlar</a:t>
            </a:r>
            <a:r>
              <a:rPr lang="tr-TR" sz="1800" dirty="0"/>
              <a:t/>
            </a:r>
            <a:br>
              <a:rPr lang="tr-TR" sz="1800" dirty="0"/>
            </a:br>
            <a:r>
              <a:rPr lang="tr-TR" sz="1800" dirty="0"/>
              <a:t>7- Yabancı Dil sınavı ile ilgili daha ayrıntılı bilgiye  Ulusal Ajans'ın 2024 Uygulama El Kitabını ulaşabilirsiniz. </a:t>
            </a:r>
            <a:r>
              <a:rPr lang="tr-TR" sz="1800" dirty="0">
                <a:hlinkClick r:id="rId3"/>
              </a:rPr>
              <a:t>https://www.ua.gov.tr/</a:t>
            </a:r>
            <a:r>
              <a:rPr lang="tr-TR" sz="1800" dirty="0"/>
              <a:t> </a:t>
            </a:r>
            <a:br>
              <a:rPr lang="tr-TR" sz="1800" dirty="0"/>
            </a:br>
            <a:r>
              <a:rPr lang="tr-TR" sz="1800" dirty="0"/>
              <a:t>8- </a:t>
            </a:r>
            <a:r>
              <a:rPr lang="tr-TR" sz="1800" b="1" dirty="0"/>
              <a:t> Yabancı Dil Sınav sonuçları 10.10.2025  tarihinden sonra birkaç gün içerisinde ilan edilecektir. </a:t>
            </a:r>
            <a:endParaRPr lang="tr-TR" sz="1800" dirty="0"/>
          </a:p>
          <a:p>
            <a:r>
              <a:rPr lang="tr-TR" sz="1800" dirty="0"/>
              <a:t>9- Dil Sınav sonuçlarının açıklanmasının hemen ardından </a:t>
            </a:r>
            <a:r>
              <a:rPr lang="tr-TR" sz="1800" dirty="0" err="1"/>
              <a:t>Erasmus</a:t>
            </a:r>
            <a:r>
              <a:rPr lang="tr-TR" sz="1800" dirty="0"/>
              <a:t> Öğrenci Öğrenim Hareketliliği ve </a:t>
            </a:r>
            <a:r>
              <a:rPr lang="tr-TR" sz="1800" dirty="0" err="1"/>
              <a:t>Erasmus</a:t>
            </a:r>
            <a:r>
              <a:rPr lang="tr-TR" sz="1800" dirty="0"/>
              <a:t> Staj hareketliliği </a:t>
            </a:r>
            <a:r>
              <a:rPr lang="tr-TR" sz="1800" dirty="0" smtClean="0"/>
              <a:t>başvuru takvimi</a:t>
            </a:r>
            <a:r>
              <a:rPr lang="tr-TR" sz="1800" dirty="0"/>
              <a:t> </a:t>
            </a:r>
            <a:r>
              <a:rPr lang="tr-TR" sz="1800" dirty="0" smtClean="0">
                <a:hlinkClick r:id="rId4"/>
              </a:rPr>
              <a:t>erasmus.ksu.edu.tr</a:t>
            </a:r>
            <a:r>
              <a:rPr lang="tr-TR" sz="1800" dirty="0"/>
              <a:t> adresinden ilan edilecektir. Başvurular </a:t>
            </a:r>
            <a:r>
              <a:rPr lang="tr-TR" sz="1800" dirty="0">
                <a:hlinkClick r:id="rId5"/>
              </a:rPr>
              <a:t>erasmusbasvuru.gov.tr</a:t>
            </a:r>
            <a:r>
              <a:rPr lang="tr-TR" sz="1800" dirty="0"/>
              <a:t>  adresinden yapılacaktır.</a:t>
            </a:r>
          </a:p>
          <a:p>
            <a:pPr marL="0" indent="0">
              <a:buNone/>
            </a:pPr>
            <a:endParaRPr lang="tr-TR" sz="1800" dirty="0" smtClean="0"/>
          </a:p>
          <a:p>
            <a:pPr marL="0" indent="0">
              <a:buNone/>
            </a:pPr>
            <a:r>
              <a:rPr lang="tr-TR" sz="1800" dirty="0" smtClean="0"/>
              <a:t>NOT </a:t>
            </a:r>
            <a:r>
              <a:rPr lang="tr-TR" sz="1800" dirty="0"/>
              <a:t>: 03.03.2025 Tarihinde Yapılan Sınava katılan öğrencilerimizin almış oldukları yabancı dil sınav puanı, anılan tarihten itibaren 1(bir) yıl süreyle geçerli olup aldıkları puanı yükseltmek isteyen öğrenciler tekrar sınava katılabilirler.</a:t>
            </a:r>
          </a:p>
          <a:p>
            <a:pPr marL="0" indent="0">
              <a:buNone/>
            </a:pPr>
            <a:endParaRPr lang="tr-TR" sz="1800" dirty="0" smtClean="0"/>
          </a:p>
          <a:p>
            <a:pPr marL="0" indent="0">
              <a:buNone/>
            </a:pPr>
            <a:r>
              <a:rPr lang="tr-TR" sz="1800" dirty="0" smtClean="0"/>
              <a:t>Girilen</a:t>
            </a:r>
            <a:r>
              <a:rPr lang="tr-TR" sz="1800" dirty="0"/>
              <a:t>  her iki sınavdan alınan  yüksek puan başvurularda kullanılabilecektir. 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D7DDA8CE-CC79-9013-E39C-D88743381F37}"/>
              </a:ext>
            </a:extLst>
          </p:cNvPr>
          <p:cNvSpPr/>
          <p:nvPr/>
        </p:nvSpPr>
        <p:spPr>
          <a:xfrm>
            <a:off x="1653309" y="6431989"/>
            <a:ext cx="5246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200" dirty="0">
                <a:solidFill>
                  <a:srgbClr val="FF0000"/>
                </a:solidFill>
                <a:latin typeface="+mj-lt"/>
              </a:rPr>
              <a:t>Birinci Sınıf Öğrencilerine Yönelik Erasmus+ Eğitimi  – 05.11.2025</a:t>
            </a:r>
          </a:p>
        </p:txBody>
      </p:sp>
    </p:spTree>
    <p:extLst>
      <p:ext uri="{BB962C8B-B14F-4D97-AF65-F5344CB8AC3E}">
        <p14:creationId xmlns:p14="http://schemas.microsoft.com/office/powerpoint/2010/main" val="3003109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56AB602-DE6C-9F15-DE6F-7C5F0D1F0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5C3BAA-2A73-8E88-DBDA-A3200F3F0316}"/>
              </a:ext>
            </a:extLst>
          </p:cNvPr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C378437-C449-3160-00B6-CB7EB4D587A8}"/>
              </a:ext>
            </a:extLst>
          </p:cNvPr>
          <p:cNvSpPr/>
          <p:nvPr/>
        </p:nvSpPr>
        <p:spPr>
          <a:xfrm>
            <a:off x="0" y="548640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5" descr="ksü logo.png">
            <a:extLst>
              <a:ext uri="{FF2B5EF4-FFF2-40B4-BE49-F238E27FC236}">
                <a16:creationId xmlns="" xmlns:a16="http://schemas.microsoft.com/office/drawing/2014/main" id="{2B906D71-6059-91F6-EB6A-A97057A28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91440"/>
            <a:ext cx="1188720" cy="1280160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D7DDA8CE-CC79-9013-E39C-D88743381F37}"/>
              </a:ext>
            </a:extLst>
          </p:cNvPr>
          <p:cNvSpPr/>
          <p:nvPr/>
        </p:nvSpPr>
        <p:spPr>
          <a:xfrm>
            <a:off x="1653309" y="6431989"/>
            <a:ext cx="5246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200" dirty="0">
                <a:solidFill>
                  <a:srgbClr val="FF0000"/>
                </a:solidFill>
                <a:latin typeface="+mj-lt"/>
              </a:rPr>
              <a:t>Birinci Sınıf Öğrencilerine Yönelik Erasmus+ Eğitimi  – 05.11.2025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3" y="1463040"/>
            <a:ext cx="8468907" cy="4272741"/>
          </a:xfrm>
          <a:prstGeom prst="rect">
            <a:avLst/>
          </a:prstGeom>
        </p:spPr>
      </p:pic>
      <p:cxnSp>
        <p:nvCxnSpPr>
          <p:cNvPr id="11" name="Düz Bağlayıcı 10"/>
          <p:cNvCxnSpPr/>
          <p:nvPr/>
        </p:nvCxnSpPr>
        <p:spPr>
          <a:xfrm>
            <a:off x="2179782" y="4064000"/>
            <a:ext cx="1801091" cy="92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0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04A22AB-DD9F-126D-87E8-3451EF83B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F3A2B91-B397-092B-5DF3-B38A3764E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19" y="800100"/>
            <a:ext cx="8229600" cy="1143000"/>
          </a:xfrm>
        </p:spPr>
        <p:txBody>
          <a:bodyPr/>
          <a:lstStyle/>
          <a:p>
            <a:r>
              <a:rPr lang="tr-TR" dirty="0"/>
              <a:t>Öğrenim Hareketliliği Nedir?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A07EE6E-B534-9BD0-1D36-1310A86FF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82982"/>
            <a:ext cx="8229600" cy="3743181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/>
              <a:t>Bir </a:t>
            </a:r>
            <a:r>
              <a:rPr lang="tr-TR" sz="2400" dirty="0"/>
              <a:t>öğrencinin 1 akademik yıl içinde 1 veya 2 dönem Avrupa’da bulunan başka bir üniversiteye öğrenci olarak gidebilmesini sağlayan programa </a:t>
            </a:r>
            <a:r>
              <a:rPr lang="tr-TR" sz="2400" dirty="0" err="1"/>
              <a:t>Erasmus</a:t>
            </a:r>
            <a:r>
              <a:rPr lang="tr-TR" sz="2400" dirty="0"/>
              <a:t> Öğrenci Öğrenim Hareketliliği denir</a:t>
            </a:r>
            <a:r>
              <a:rPr lang="tr-TR" sz="2400" dirty="0" smtClean="0"/>
              <a:t>.</a:t>
            </a:r>
          </a:p>
          <a:p>
            <a:pPr algn="just"/>
            <a:r>
              <a:rPr lang="tr-TR" sz="2400" dirty="0" smtClean="0"/>
              <a:t>Avrupa </a:t>
            </a:r>
            <a:r>
              <a:rPr lang="tr-TR" sz="2400" dirty="0"/>
              <a:t>Komisyonu ve Türkiye Cumhuriyeti Devleti öğrencilere hibe vererek değişime mali olarak da destek vermektedir.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12B353FA-4B86-688A-E72B-5868F2487F98}"/>
              </a:ext>
            </a:extLst>
          </p:cNvPr>
          <p:cNvSpPr/>
          <p:nvPr/>
        </p:nvSpPr>
        <p:spPr>
          <a:xfrm>
            <a:off x="1653309" y="6431989"/>
            <a:ext cx="5246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200" dirty="0">
                <a:solidFill>
                  <a:srgbClr val="FF0000"/>
                </a:solidFill>
                <a:latin typeface="+mj-lt"/>
              </a:rPr>
              <a:t>Birinci Sınıf Öğrencilerine Yönelik Erasmus+ Eğitimi  – 05.11.2025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B667EEC4-A6D5-17BB-A33A-52D0C55231DF}"/>
              </a:ext>
            </a:extLst>
          </p:cNvPr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B28A4CE9-4F5F-2B95-5478-DA096F2CC111}"/>
              </a:ext>
            </a:extLst>
          </p:cNvPr>
          <p:cNvSpPr/>
          <p:nvPr/>
        </p:nvSpPr>
        <p:spPr>
          <a:xfrm>
            <a:off x="0" y="506337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ksü logo.png">
            <a:extLst>
              <a:ext uri="{FF2B5EF4-FFF2-40B4-BE49-F238E27FC236}">
                <a16:creationId xmlns="" xmlns:a16="http://schemas.microsoft.com/office/drawing/2014/main" id="{40A821DB-E9CB-2240-BABB-C91A20E45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91440"/>
            <a:ext cx="118872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97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506337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ksü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91440"/>
            <a:ext cx="1188720" cy="1280160"/>
          </a:xfrm>
          <a:prstGeom prst="rect">
            <a:avLst/>
          </a:prstGeom>
        </p:spPr>
      </p:pic>
      <p:sp>
        <p:nvSpPr>
          <p:cNvPr id="11" name="İçerik Yer Tutucusu 10">
            <a:extLst>
              <a:ext uri="{FF2B5EF4-FFF2-40B4-BE49-F238E27FC236}">
                <a16:creationId xmlns="" xmlns:a16="http://schemas.microsoft.com/office/drawing/2014/main" id="{41E3B259-8970-0004-E2B2-D2C3E96BF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60389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Erasmus döneminiz 2 bölümden oluşmaktadır</a:t>
            </a:r>
          </a:p>
          <a:p>
            <a:pPr lvl="1"/>
            <a:r>
              <a:rPr lang="tr-TR" dirty="0"/>
              <a:t>Hareketlilik Öncesi </a:t>
            </a:r>
          </a:p>
          <a:p>
            <a:pPr lvl="1"/>
            <a:r>
              <a:rPr lang="tr-TR" dirty="0"/>
              <a:t>Hareketlilik </a:t>
            </a:r>
            <a:r>
              <a:rPr lang="tr-TR" dirty="0" smtClean="0"/>
              <a:t>Sonrası</a:t>
            </a:r>
          </a:p>
          <a:p>
            <a:pPr marL="457200" lvl="1" indent="0">
              <a:buNone/>
            </a:pPr>
            <a:endParaRPr lang="tr-TR" dirty="0"/>
          </a:p>
          <a:p>
            <a:r>
              <a:rPr lang="tr-TR" b="1" dirty="0" smtClean="0">
                <a:solidFill>
                  <a:srgbClr val="FF0000"/>
                </a:solidFill>
              </a:rPr>
              <a:t>1</a:t>
            </a:r>
            <a:r>
              <a:rPr lang="tr-TR" b="1" dirty="0">
                <a:solidFill>
                  <a:srgbClr val="FF0000"/>
                </a:solidFill>
              </a:rPr>
              <a:t>. Hareketlilik Öncesi İşlemler</a:t>
            </a:r>
          </a:p>
          <a:p>
            <a:r>
              <a:rPr lang="tr-TR" dirty="0">
                <a:hlinkClick r:id="rId3"/>
              </a:rPr>
              <a:t>DAVET MEKTUBU</a:t>
            </a:r>
            <a:endParaRPr lang="tr-TR" dirty="0"/>
          </a:p>
          <a:p>
            <a:r>
              <a:rPr lang="tr-TR" dirty="0">
                <a:hlinkClick r:id="rId4"/>
              </a:rPr>
              <a:t>EĞİTİM ALMA HAREKETLİLİĞİ ANLAŞMASI</a:t>
            </a:r>
            <a:endParaRPr lang="tr-TR" dirty="0"/>
          </a:p>
          <a:p>
            <a:r>
              <a:rPr lang="tr-TR" dirty="0"/>
              <a:t>HİBE SÖZLEŞMESİ</a:t>
            </a:r>
          </a:p>
          <a:p>
            <a:r>
              <a:rPr lang="tr-TR" dirty="0"/>
              <a:t>AVRO HESAP CÜZDAN FOTOKOPİSİ</a:t>
            </a:r>
          </a:p>
          <a:p>
            <a:r>
              <a:rPr lang="tr-TR" dirty="0"/>
              <a:t>GÖREVLENDİRME </a:t>
            </a:r>
            <a:r>
              <a:rPr lang="tr-TR" dirty="0" smtClean="0"/>
              <a:t>–</a:t>
            </a:r>
          </a:p>
          <a:p>
            <a:pPr lvl="1"/>
            <a:r>
              <a:rPr lang="tr-TR" dirty="0" smtClean="0"/>
              <a:t>(</a:t>
            </a:r>
            <a:r>
              <a:rPr lang="tr-TR" dirty="0"/>
              <a:t>1) Yönetim kurulu karar örneği </a:t>
            </a:r>
            <a:endParaRPr lang="tr-TR" dirty="0" smtClean="0"/>
          </a:p>
          <a:p>
            <a:pPr lvl="1"/>
            <a:r>
              <a:rPr lang="tr-TR" dirty="0" smtClean="0"/>
              <a:t>(</a:t>
            </a:r>
            <a:r>
              <a:rPr lang="tr-TR" dirty="0"/>
              <a:t>2) Rektörlük oluru</a:t>
            </a:r>
          </a:p>
          <a:p>
            <a:endParaRPr lang="tr-TR" dirty="0"/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B4160B15-5162-A624-30CB-D9CCBF9D12D2}"/>
              </a:ext>
            </a:extLst>
          </p:cNvPr>
          <p:cNvSpPr/>
          <p:nvPr/>
        </p:nvSpPr>
        <p:spPr>
          <a:xfrm>
            <a:off x="1653309" y="6431989"/>
            <a:ext cx="5246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200" dirty="0">
                <a:solidFill>
                  <a:srgbClr val="FF0000"/>
                </a:solidFill>
                <a:latin typeface="+mj-lt"/>
              </a:rPr>
              <a:t>Birinci Sınıf Öğrencilerine Yönelik Erasmus+ Eğitimi  – 05.11.2025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299855" y="706488"/>
            <a:ext cx="4458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solidFill>
                  <a:schemeClr val="tx2">
                    <a:lumMod val="50000"/>
                  </a:schemeClr>
                </a:solidFill>
              </a:rPr>
              <a:t>Öğrenim Hareketliliği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238937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368"/>
            <a:ext cx="8229600" cy="75927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Öğrenim Hareketliliği</a:t>
            </a:r>
            <a:endParaRPr sz="3200" b="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548640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5" descr="ksü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91440"/>
            <a:ext cx="1188720" cy="1280160"/>
          </a:xfrm>
          <a:prstGeom prst="rect">
            <a:avLst/>
          </a:prstGeom>
        </p:spPr>
      </p:pic>
      <p:sp>
        <p:nvSpPr>
          <p:cNvPr id="9" name="İçerik Yer Tutucusu 8">
            <a:extLst>
              <a:ext uri="{FF2B5EF4-FFF2-40B4-BE49-F238E27FC236}">
                <a16:creationId xmlns="" xmlns:a16="http://schemas.microsoft.com/office/drawing/2014/main" id="{B080142C-F544-58DC-0269-74D7F968F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2)Hareketlilik </a:t>
            </a:r>
            <a:r>
              <a:rPr lang="tr-TR" sz="2800" b="1" dirty="0">
                <a:solidFill>
                  <a:srgbClr val="FF0000"/>
                </a:solidFill>
              </a:rPr>
              <a:t>Sonrası İşlemler</a:t>
            </a:r>
          </a:p>
          <a:p>
            <a:r>
              <a:rPr lang="tr-TR" sz="2800" dirty="0">
                <a:hlinkClick r:id="rId3"/>
              </a:rPr>
              <a:t>KATILIM BELGESİ [İNGİLİZCE]</a:t>
            </a:r>
            <a:endParaRPr lang="tr-TR" sz="2800" dirty="0"/>
          </a:p>
          <a:p>
            <a:r>
              <a:rPr lang="tr-TR" sz="2800" dirty="0">
                <a:hlinkClick r:id="rId4"/>
              </a:rPr>
              <a:t>KATILIM BELGESİ [TÜRKÇE]</a:t>
            </a:r>
            <a:endParaRPr lang="tr-TR" sz="2800" dirty="0"/>
          </a:p>
          <a:p>
            <a:r>
              <a:rPr lang="tr-TR" sz="2800" dirty="0"/>
              <a:t>ANKET (QUESTIONNAIRE) - online olarak </a:t>
            </a:r>
            <a:r>
              <a:rPr lang="tr-TR" sz="2800" dirty="0" smtClean="0"/>
              <a:t>e-posta </a:t>
            </a:r>
            <a:r>
              <a:rPr lang="tr-TR" sz="2800" dirty="0"/>
              <a:t>adresinize gönderilmektedir.</a:t>
            </a:r>
          </a:p>
          <a:p>
            <a:r>
              <a:rPr lang="tr-TR" sz="2800" dirty="0"/>
              <a:t>PASAPORT SEYAHAT SAYFALARI - giriş-çıkış mühürlerinin bulunduğu sayfaların fotokopileri</a:t>
            </a:r>
          </a:p>
          <a:p>
            <a:endParaRPr lang="tr-TR" sz="2800" dirty="0"/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B4160B15-5162-A624-30CB-D9CCBF9D12D2}"/>
              </a:ext>
            </a:extLst>
          </p:cNvPr>
          <p:cNvSpPr/>
          <p:nvPr/>
        </p:nvSpPr>
        <p:spPr>
          <a:xfrm>
            <a:off x="1653309" y="6431989"/>
            <a:ext cx="5246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200" dirty="0">
                <a:solidFill>
                  <a:srgbClr val="FF0000"/>
                </a:solidFill>
                <a:latin typeface="+mj-lt"/>
              </a:rPr>
              <a:t>Birinci Sınıf Öğrencilerine Yönelik Erasmus+ Eğitimi  – 05.11.2025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F627FE1-8EC6-4EB8-B72C-CD2C1C35F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0530DA7-F3B9-DA19-EF35-B1A36E8C1644}"/>
              </a:ext>
            </a:extLst>
          </p:cNvPr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510907D-F696-FE50-3DE7-26C83CD35153}"/>
              </a:ext>
            </a:extLst>
          </p:cNvPr>
          <p:cNvSpPr/>
          <p:nvPr/>
        </p:nvSpPr>
        <p:spPr>
          <a:xfrm>
            <a:off x="0" y="548640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5" descr="ksü logo.png">
            <a:extLst>
              <a:ext uri="{FF2B5EF4-FFF2-40B4-BE49-F238E27FC236}">
                <a16:creationId xmlns="" xmlns:a16="http://schemas.microsoft.com/office/drawing/2014/main" id="{173D0996-D4EB-D00F-F739-C99590D16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91440"/>
            <a:ext cx="1188720" cy="1280160"/>
          </a:xfrm>
          <a:prstGeom prst="rect">
            <a:avLst/>
          </a:prstGeom>
        </p:spPr>
      </p:pic>
      <p:sp>
        <p:nvSpPr>
          <p:cNvPr id="10" name="Başlık 9">
            <a:extLst>
              <a:ext uri="{FF2B5EF4-FFF2-40B4-BE49-F238E27FC236}">
                <a16:creationId xmlns="" xmlns:a16="http://schemas.microsoft.com/office/drawing/2014/main" id="{69AEE513-AC5B-A8EB-F767-4EF5EB10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7240"/>
            <a:ext cx="8229600" cy="640398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Staj Hareketliliği Nedir</a:t>
            </a:r>
            <a:r>
              <a:rPr lang="tr-TR" b="1" dirty="0" smtClean="0"/>
              <a:t>?</a:t>
            </a:r>
            <a:endParaRPr lang="tr-TR" dirty="0"/>
          </a:p>
        </p:txBody>
      </p:sp>
      <p:sp>
        <p:nvSpPr>
          <p:cNvPr id="12" name="İçerik Yer Tutucusu 11">
            <a:extLst>
              <a:ext uri="{FF2B5EF4-FFF2-40B4-BE49-F238E27FC236}">
                <a16:creationId xmlns="" xmlns:a16="http://schemas.microsoft.com/office/drawing/2014/main" id="{25BBB71D-2307-56EC-9F35-B469C5A69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Faaliyet</a:t>
            </a:r>
            <a:r>
              <a:rPr lang="tr-TR" sz="2800" dirty="0"/>
              <a:t>, yükseköğretim kurumunda kayıtlı öğrencinin yurtdışındaki bir işletmede staj yapmasıdır. </a:t>
            </a:r>
            <a:endParaRPr lang="tr-TR" sz="2800" dirty="0" smtClean="0"/>
          </a:p>
          <a:p>
            <a:r>
              <a:rPr lang="tr-TR" sz="2800" dirty="0"/>
              <a:t>2-12 ay süresinde yapılır. </a:t>
            </a:r>
            <a:endParaRPr lang="tr-TR" sz="2800" dirty="0" smtClean="0"/>
          </a:p>
          <a:p>
            <a:r>
              <a:rPr lang="tr-TR" sz="2800" dirty="0" smtClean="0"/>
              <a:t>Öğrenci</a:t>
            </a:r>
            <a:r>
              <a:rPr lang="tr-TR" sz="2800" dirty="0"/>
              <a:t>, AB’ye üye olan ya da üyelik sürecinde bulunan ülkelerinin tamamındaki işletme ya da üniversitelerde staj yapabilir. </a:t>
            </a:r>
          </a:p>
          <a:p>
            <a:r>
              <a:rPr lang="tr-TR" sz="2800" dirty="0" smtClean="0"/>
              <a:t>2025-2026 </a:t>
            </a:r>
            <a:r>
              <a:rPr lang="tr-TR" sz="2800" dirty="0"/>
              <a:t>akademik yılında başvuru yapıp mezun olan bir öğrenci, mezun olduktan sonraki 1 yıl içerisinde staj faaliyeti gerçekleştirebilecektir. 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B4160B15-5162-A624-30CB-D9CCBF9D12D2}"/>
              </a:ext>
            </a:extLst>
          </p:cNvPr>
          <p:cNvSpPr/>
          <p:nvPr/>
        </p:nvSpPr>
        <p:spPr>
          <a:xfrm>
            <a:off x="1653309" y="6431989"/>
            <a:ext cx="5246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200" dirty="0">
                <a:solidFill>
                  <a:srgbClr val="FF0000"/>
                </a:solidFill>
                <a:latin typeface="+mj-lt"/>
              </a:rPr>
              <a:t>Birinci Sınıf Öğrencilerine Yönelik Erasmus+ Eğitimi  – 05.11.2025</a:t>
            </a:r>
          </a:p>
        </p:txBody>
      </p:sp>
    </p:spTree>
    <p:extLst>
      <p:ext uri="{BB962C8B-B14F-4D97-AF65-F5344CB8AC3E}">
        <p14:creationId xmlns:p14="http://schemas.microsoft.com/office/powerpoint/2010/main" val="4221996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548640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5" descr="ksü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91440"/>
            <a:ext cx="1188720" cy="1280160"/>
          </a:xfrm>
          <a:prstGeom prst="rect">
            <a:avLst/>
          </a:prstGeom>
        </p:spPr>
      </p:pic>
      <p:sp>
        <p:nvSpPr>
          <p:cNvPr id="9" name="İçerik Yer Tutucusu 8">
            <a:extLst>
              <a:ext uri="{FF2B5EF4-FFF2-40B4-BE49-F238E27FC236}">
                <a16:creationId xmlns="" xmlns:a16="http://schemas.microsoft.com/office/drawing/2014/main" id="{CBCE6F2D-030F-38DE-C51B-C34D2ED10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800" b="1" dirty="0"/>
          </a:p>
          <a:p>
            <a:r>
              <a:rPr lang="tr-TR" sz="2800" dirty="0" smtClean="0"/>
              <a:t>Başvurmak </a:t>
            </a:r>
            <a:r>
              <a:rPr lang="tr-TR" sz="2800" dirty="0"/>
              <a:t>için </a:t>
            </a:r>
            <a:r>
              <a:rPr lang="tr-TR" sz="2800" dirty="0" err="1"/>
              <a:t>önlisans</a:t>
            </a:r>
            <a:r>
              <a:rPr lang="tr-TR" sz="2800" dirty="0"/>
              <a:t>/lisans öğrencileri 2,20/4,00; lisansüstü öğrencileri 2,50/4,00 akademik ortalamaya sahip olma; </a:t>
            </a:r>
          </a:p>
          <a:p>
            <a:r>
              <a:rPr lang="tr-TR" sz="2800" dirty="0" smtClean="0"/>
              <a:t>Uygulanacak </a:t>
            </a:r>
            <a:r>
              <a:rPr lang="tr-TR" sz="2800" dirty="0"/>
              <a:t>yabancı dil sınavında en az 50 puan alma; </a:t>
            </a:r>
          </a:p>
          <a:p>
            <a:r>
              <a:rPr lang="tr-TR" sz="2800" dirty="0" smtClean="0"/>
              <a:t>Staj </a:t>
            </a:r>
            <a:r>
              <a:rPr lang="tr-TR" sz="2800" dirty="0"/>
              <a:t>yapmak istediğin kuruluştan davet yazısı alma</a:t>
            </a:r>
          </a:p>
        </p:txBody>
      </p:sp>
      <p:sp>
        <p:nvSpPr>
          <p:cNvPr id="11" name="Başlık 10">
            <a:extLst>
              <a:ext uri="{FF2B5EF4-FFF2-40B4-BE49-F238E27FC236}">
                <a16:creationId xmlns="" xmlns:a16="http://schemas.microsoft.com/office/drawing/2014/main" id="{53658F4B-107D-8D46-8D8D-9FF20089E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67" y="1002166"/>
            <a:ext cx="7619538" cy="759270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Staj Hareketliliği Başvuru Şartları</a:t>
            </a:r>
            <a:endParaRPr lang="tr-TR" dirty="0"/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B4160B15-5162-A624-30CB-D9CCBF9D12D2}"/>
              </a:ext>
            </a:extLst>
          </p:cNvPr>
          <p:cNvSpPr/>
          <p:nvPr/>
        </p:nvSpPr>
        <p:spPr>
          <a:xfrm>
            <a:off x="1653309" y="6431989"/>
            <a:ext cx="5246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200" dirty="0">
                <a:solidFill>
                  <a:srgbClr val="FF0000"/>
                </a:solidFill>
                <a:latin typeface="+mj-lt"/>
              </a:rPr>
              <a:t>Birinci Sınıf Öğrencilerine Yönelik Erasmus+ Eğitimi  – 05.11.2025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548640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ksü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91440"/>
            <a:ext cx="1188720" cy="128016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710" y="1051401"/>
            <a:ext cx="7587673" cy="640398"/>
          </a:xfrm>
        </p:spPr>
        <p:txBody>
          <a:bodyPr>
            <a:normAutofit fontScale="90000"/>
          </a:bodyPr>
          <a:lstStyle/>
          <a:p>
            <a:r>
              <a:rPr lang="tr-TR" sz="3200" b="1" dirty="0"/>
              <a:t>BİR ERASMUS DEĞİŞİMİNDE YER ALAN TARAFLAR</a:t>
            </a:r>
            <a:endParaRPr lang="tr-T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457200" y="2135909"/>
            <a:ext cx="8229600" cy="3655291"/>
          </a:xfrm>
        </p:spPr>
        <p:txBody>
          <a:bodyPr>
            <a:noAutofit/>
          </a:bodyPr>
          <a:lstStyle/>
          <a:p>
            <a:r>
              <a:rPr lang="tr-TR" sz="2800" dirty="0"/>
              <a:t>T.C. Avrupa Birliği Bakanlığı Avrupa Birliği Eğitim ve Gençlik Programları Merkezi Başkanlığı (ULUSAL AJANS) </a:t>
            </a:r>
            <a:endParaRPr lang="tr-TR" sz="2800" dirty="0" smtClean="0"/>
          </a:p>
          <a:p>
            <a:r>
              <a:rPr lang="tr-TR" sz="2800" dirty="0" smtClean="0"/>
              <a:t>ERASMUS </a:t>
            </a:r>
            <a:r>
              <a:rPr lang="tr-TR" sz="2800" dirty="0"/>
              <a:t>OFİSİ </a:t>
            </a:r>
            <a:endParaRPr lang="tr-TR" sz="2800" dirty="0" smtClean="0"/>
          </a:p>
          <a:p>
            <a:r>
              <a:rPr lang="tr-TR" sz="2800" dirty="0" smtClean="0"/>
              <a:t>BÖLÜM </a:t>
            </a:r>
            <a:r>
              <a:rPr lang="tr-TR" sz="2800" dirty="0"/>
              <a:t>KOORDİNATÖRÜ </a:t>
            </a:r>
          </a:p>
          <a:p>
            <a:r>
              <a:rPr lang="tr-TR" sz="2800" dirty="0" smtClean="0"/>
              <a:t>ÖĞRENCİ</a:t>
            </a:r>
            <a:endParaRPr lang="tr-TR" sz="2800" dirty="0"/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B4160B15-5162-A624-30CB-D9CCBF9D12D2}"/>
              </a:ext>
            </a:extLst>
          </p:cNvPr>
          <p:cNvSpPr/>
          <p:nvPr/>
        </p:nvSpPr>
        <p:spPr>
          <a:xfrm>
            <a:off x="1653309" y="6431989"/>
            <a:ext cx="5246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200" dirty="0">
                <a:solidFill>
                  <a:srgbClr val="FF0000"/>
                </a:solidFill>
                <a:latin typeface="+mj-lt"/>
              </a:rPr>
              <a:t>Birinci Sınıf Öğrencilerine Yönelik Erasmus+ Eğitimi  – 05.11.2025</a:t>
            </a:r>
          </a:p>
        </p:txBody>
      </p:sp>
    </p:spTree>
    <p:extLst>
      <p:ext uri="{BB962C8B-B14F-4D97-AF65-F5344CB8AC3E}">
        <p14:creationId xmlns:p14="http://schemas.microsoft.com/office/powerpoint/2010/main" val="1530347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548640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838"/>
            <a:ext cx="9144000" cy="5677825"/>
          </a:xfrm>
          <a:prstGeom prst="rect">
            <a:avLst/>
          </a:prstGeom>
        </p:spPr>
      </p:pic>
      <p:pic>
        <p:nvPicPr>
          <p:cNvPr id="6" name="Picture 5" descr="ksü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91440"/>
            <a:ext cx="1188720" cy="1280160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B4160B15-5162-A624-30CB-D9CCBF9D12D2}"/>
              </a:ext>
            </a:extLst>
          </p:cNvPr>
          <p:cNvSpPr/>
          <p:nvPr/>
        </p:nvSpPr>
        <p:spPr>
          <a:xfrm>
            <a:off x="1653309" y="6431989"/>
            <a:ext cx="5246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200" dirty="0">
                <a:solidFill>
                  <a:srgbClr val="FF0000"/>
                </a:solidFill>
                <a:latin typeface="+mj-lt"/>
              </a:rPr>
              <a:t>Birinci Sınıf Öğrencilerine Yönelik Erasmus+ Eğitimi  – 05.11.2025</a:t>
            </a:r>
          </a:p>
        </p:txBody>
      </p:sp>
    </p:spTree>
    <p:extLst>
      <p:ext uri="{BB962C8B-B14F-4D97-AF65-F5344CB8AC3E}">
        <p14:creationId xmlns:p14="http://schemas.microsoft.com/office/powerpoint/2010/main" val="1183868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548640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8368"/>
            <a:ext cx="9144000" cy="5773620"/>
          </a:xfrm>
          <a:prstGeom prst="rect">
            <a:avLst/>
          </a:prstGeom>
        </p:spPr>
      </p:pic>
      <p:pic>
        <p:nvPicPr>
          <p:cNvPr id="6" name="Picture 5" descr="ksü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91440"/>
            <a:ext cx="1188720" cy="1280160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B4160B15-5162-A624-30CB-D9CCBF9D12D2}"/>
              </a:ext>
            </a:extLst>
          </p:cNvPr>
          <p:cNvSpPr/>
          <p:nvPr/>
        </p:nvSpPr>
        <p:spPr>
          <a:xfrm>
            <a:off x="1653309" y="6431989"/>
            <a:ext cx="5246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200" dirty="0">
                <a:solidFill>
                  <a:srgbClr val="FF0000"/>
                </a:solidFill>
                <a:latin typeface="+mj-lt"/>
              </a:rPr>
              <a:t>Birinci Sınıf Öğrencilerine Yönelik Erasmus+ Eğitimi  – 05.11.2025</a:t>
            </a:r>
          </a:p>
        </p:txBody>
      </p:sp>
    </p:spTree>
    <p:extLst>
      <p:ext uri="{BB962C8B-B14F-4D97-AF65-F5344CB8AC3E}">
        <p14:creationId xmlns:p14="http://schemas.microsoft.com/office/powerpoint/2010/main" val="103578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548640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ksü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91440"/>
            <a:ext cx="1188720" cy="1280160"/>
          </a:xfrm>
          <a:prstGeom prst="rect">
            <a:avLst/>
          </a:prstGeom>
        </p:spPr>
      </p:pic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82B3EF76-E2BE-233F-9478-9DBEDEF14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672" y="2296031"/>
            <a:ext cx="7245927" cy="3812731"/>
          </a:xfrm>
        </p:spPr>
        <p:txBody>
          <a:bodyPr>
            <a:normAutofit lnSpcReduction="10000"/>
          </a:bodyPr>
          <a:lstStyle/>
          <a:p>
            <a:r>
              <a:rPr lang="tr-TR" dirty="0"/>
              <a:t>Eğitim amacı</a:t>
            </a:r>
          </a:p>
          <a:p>
            <a:r>
              <a:rPr lang="tr-TR" dirty="0"/>
              <a:t>Erasmus nedir</a:t>
            </a:r>
          </a:p>
          <a:p>
            <a:r>
              <a:rPr lang="tr-TR" dirty="0"/>
              <a:t>Erasmus+ Dil Sınavı </a:t>
            </a:r>
          </a:p>
          <a:p>
            <a:r>
              <a:rPr lang="tr-TR" dirty="0"/>
              <a:t>Öğrenim hareketliliği </a:t>
            </a:r>
          </a:p>
          <a:p>
            <a:r>
              <a:rPr lang="tr-TR" dirty="0"/>
              <a:t>Staj hareketliliği</a:t>
            </a:r>
          </a:p>
          <a:p>
            <a:r>
              <a:rPr lang="tr-TR" dirty="0"/>
              <a:t>Soru cevap </a:t>
            </a:r>
          </a:p>
          <a:p>
            <a:r>
              <a:rPr lang="tr-TR" dirty="0"/>
              <a:t>Kapanış </a:t>
            </a:r>
          </a:p>
        </p:txBody>
      </p:sp>
      <p:pic>
        <p:nvPicPr>
          <p:cNvPr id="1028" name="Picture 4" descr="Kişisel Bloglarda İçerik Pazarlaması - Moradam">
            <a:extLst>
              <a:ext uri="{FF2B5EF4-FFF2-40B4-BE49-F238E27FC236}">
                <a16:creationId xmlns="" xmlns:a16="http://schemas.microsoft.com/office/drawing/2014/main" id="{2E6EE974-C192-FFA4-F3D6-69031349A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62" y="895927"/>
            <a:ext cx="4027055" cy="115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Kişisel Bloglarda İçerik Pazarlaması - Moradam">
            <a:extLst>
              <a:ext uri="{FF2B5EF4-FFF2-40B4-BE49-F238E27FC236}">
                <a16:creationId xmlns="" xmlns:a16="http://schemas.microsoft.com/office/drawing/2014/main" id="{8CD51AC8-9C74-EC4B-0391-58736AEC0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t="70052" r="85550"/>
          <a:stretch>
            <a:fillRect/>
          </a:stretch>
        </p:blipFill>
        <p:spPr bwMode="auto">
          <a:xfrm rot="3517675">
            <a:off x="1136070" y="2356836"/>
            <a:ext cx="406400" cy="35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işisel Bloglarda İçerik Pazarlaması - Moradam">
            <a:extLst>
              <a:ext uri="{FF2B5EF4-FFF2-40B4-BE49-F238E27FC236}">
                <a16:creationId xmlns="" xmlns:a16="http://schemas.microsoft.com/office/drawing/2014/main" id="{742EB8A4-787D-76C2-1C55-B8F03FEE3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t="70052" r="85550"/>
          <a:stretch>
            <a:fillRect/>
          </a:stretch>
        </p:blipFill>
        <p:spPr bwMode="auto">
          <a:xfrm rot="3517675">
            <a:off x="1128606" y="2872941"/>
            <a:ext cx="406400" cy="35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işisel Bloglarda İçerik Pazarlaması - Moradam">
            <a:extLst>
              <a:ext uri="{FF2B5EF4-FFF2-40B4-BE49-F238E27FC236}">
                <a16:creationId xmlns="" xmlns:a16="http://schemas.microsoft.com/office/drawing/2014/main" id="{8B2B42BF-4D7D-FB40-0D53-8A17D3431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t="70052" r="85550"/>
          <a:stretch>
            <a:fillRect/>
          </a:stretch>
        </p:blipFill>
        <p:spPr bwMode="auto">
          <a:xfrm rot="3517675">
            <a:off x="1121141" y="4497752"/>
            <a:ext cx="406400" cy="35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işisel Bloglarda İçerik Pazarlaması - Moradam">
            <a:extLst>
              <a:ext uri="{FF2B5EF4-FFF2-40B4-BE49-F238E27FC236}">
                <a16:creationId xmlns="" xmlns:a16="http://schemas.microsoft.com/office/drawing/2014/main" id="{9CD6EE70-038F-7041-9EB3-8EDD8150A5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t="70052" r="85550"/>
          <a:stretch>
            <a:fillRect/>
          </a:stretch>
        </p:blipFill>
        <p:spPr bwMode="auto">
          <a:xfrm rot="3517675">
            <a:off x="1137843" y="5040069"/>
            <a:ext cx="406400" cy="35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işisel Bloglarda İçerik Pazarlaması - Moradam">
            <a:extLst>
              <a:ext uri="{FF2B5EF4-FFF2-40B4-BE49-F238E27FC236}">
                <a16:creationId xmlns="" xmlns:a16="http://schemas.microsoft.com/office/drawing/2014/main" id="{D1BEC86B-A3D0-7567-F580-7542DFE2B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t="70052" r="85550"/>
          <a:stretch>
            <a:fillRect/>
          </a:stretch>
        </p:blipFill>
        <p:spPr bwMode="auto">
          <a:xfrm rot="3517675">
            <a:off x="1137842" y="5629991"/>
            <a:ext cx="406400" cy="35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Kişisel Bloglarda İçerik Pazarlaması - Moradam">
            <a:extLst>
              <a:ext uri="{FF2B5EF4-FFF2-40B4-BE49-F238E27FC236}">
                <a16:creationId xmlns="" xmlns:a16="http://schemas.microsoft.com/office/drawing/2014/main" id="{6347DAB4-4FC0-8AD3-5CFE-39F45C679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t="70052" r="85550"/>
          <a:stretch>
            <a:fillRect/>
          </a:stretch>
        </p:blipFill>
        <p:spPr bwMode="auto">
          <a:xfrm rot="3517675">
            <a:off x="1136071" y="3920682"/>
            <a:ext cx="406400" cy="35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Kişisel Bloglarda İçerik Pazarlaması - Moradam">
            <a:extLst>
              <a:ext uri="{FF2B5EF4-FFF2-40B4-BE49-F238E27FC236}">
                <a16:creationId xmlns="" xmlns:a16="http://schemas.microsoft.com/office/drawing/2014/main" id="{F9A8618A-988F-A190-D175-D5839341A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t="70052" r="85550"/>
          <a:stretch>
            <a:fillRect/>
          </a:stretch>
        </p:blipFill>
        <p:spPr bwMode="auto">
          <a:xfrm rot="3517675">
            <a:off x="1137842" y="3417868"/>
            <a:ext cx="406400" cy="35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169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548640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7" y="658367"/>
            <a:ext cx="8859685" cy="5773621"/>
          </a:xfrm>
          <a:prstGeom prst="rect">
            <a:avLst/>
          </a:prstGeom>
        </p:spPr>
      </p:pic>
      <p:pic>
        <p:nvPicPr>
          <p:cNvPr id="6" name="Picture 5" descr="ksü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91440"/>
            <a:ext cx="1188720" cy="1280160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B4160B15-5162-A624-30CB-D9CCBF9D12D2}"/>
              </a:ext>
            </a:extLst>
          </p:cNvPr>
          <p:cNvSpPr/>
          <p:nvPr/>
        </p:nvSpPr>
        <p:spPr>
          <a:xfrm>
            <a:off x="1653309" y="6431989"/>
            <a:ext cx="5246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200" dirty="0">
                <a:solidFill>
                  <a:srgbClr val="FF0000"/>
                </a:solidFill>
                <a:latin typeface="+mj-lt"/>
              </a:rPr>
              <a:t>Birinci Sınıf Öğrencilerine Yönelik Erasmus+ Eğitimi  – 05.11.2025</a:t>
            </a:r>
          </a:p>
        </p:txBody>
      </p:sp>
    </p:spTree>
    <p:extLst>
      <p:ext uri="{BB962C8B-B14F-4D97-AF65-F5344CB8AC3E}">
        <p14:creationId xmlns:p14="http://schemas.microsoft.com/office/powerpoint/2010/main" val="3968567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548640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ksü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91440"/>
            <a:ext cx="1188720" cy="128016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63418" y="1137921"/>
            <a:ext cx="7827818" cy="640398"/>
          </a:xfrm>
        </p:spPr>
        <p:txBody>
          <a:bodyPr>
            <a:normAutofit/>
          </a:bodyPr>
          <a:lstStyle/>
          <a:p>
            <a:r>
              <a:rPr lang="tr-TR" sz="3200" b="1" dirty="0"/>
              <a:t>İKİLİ ANLAŞMAMIZ BULUNAN ÜLKELER</a:t>
            </a:r>
            <a:endParaRPr lang="tr-T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457200" y="1959496"/>
            <a:ext cx="8229600" cy="3405908"/>
          </a:xfrm>
        </p:spPr>
        <p:txBody>
          <a:bodyPr>
            <a:noAutofit/>
          </a:bodyPr>
          <a:lstStyle/>
          <a:p>
            <a:r>
              <a:rPr lang="tr-TR" sz="2800" dirty="0" err="1"/>
              <a:t>Erasmus</a:t>
            </a:r>
            <a:r>
              <a:rPr lang="tr-TR" sz="2800" dirty="0"/>
              <a:t>+ 2021/2027 dönemi kapsamında Almanya</a:t>
            </a:r>
            <a:r>
              <a:rPr lang="tr-TR" sz="2800" dirty="0" smtClean="0"/>
              <a:t>, Avusturya</a:t>
            </a:r>
            <a:r>
              <a:rPr lang="tr-TR" sz="2800" dirty="0"/>
              <a:t>, Belçika, Çek Cumhuriyeti</a:t>
            </a:r>
            <a:r>
              <a:rPr lang="tr-TR" sz="2800" dirty="0" smtClean="0"/>
              <a:t>, Estonya, İspanya </a:t>
            </a:r>
            <a:r>
              <a:rPr lang="tr-TR" sz="2800" dirty="0"/>
              <a:t>,İsveç, İtalya, Letonya, Litvanya, Macaristan, Polonya, Portekiz, Romanya</a:t>
            </a:r>
            <a:r>
              <a:rPr lang="tr-TR" sz="2800" dirty="0" smtClean="0"/>
              <a:t>, Slovakya </a:t>
            </a:r>
            <a:r>
              <a:rPr lang="tr-TR" sz="2800" dirty="0"/>
              <a:t>ve Yunanistan gibi ülkelerle bulunan anlaşmalarımızın yenilenme süreci devam etmektedir.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B4160B15-5162-A624-30CB-D9CCBF9D12D2}"/>
              </a:ext>
            </a:extLst>
          </p:cNvPr>
          <p:cNvSpPr/>
          <p:nvPr/>
        </p:nvSpPr>
        <p:spPr>
          <a:xfrm>
            <a:off x="1653309" y="6431989"/>
            <a:ext cx="5246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200" dirty="0">
                <a:solidFill>
                  <a:srgbClr val="FF0000"/>
                </a:solidFill>
                <a:latin typeface="+mj-lt"/>
              </a:rPr>
              <a:t>Birinci Sınıf Öğrencilerine Yönelik Erasmus+ Eğitimi  – 05.11.2025</a:t>
            </a:r>
          </a:p>
        </p:txBody>
      </p:sp>
    </p:spTree>
    <p:extLst>
      <p:ext uri="{BB962C8B-B14F-4D97-AF65-F5344CB8AC3E}">
        <p14:creationId xmlns:p14="http://schemas.microsoft.com/office/powerpoint/2010/main" val="3726879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548640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ksü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91440"/>
            <a:ext cx="1188720" cy="128016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63418" y="1137921"/>
            <a:ext cx="7827818" cy="640398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/>
              <a:t>HEMŞİRELİK BÖLÜMÜ İKİLİ </a:t>
            </a:r>
            <a:r>
              <a:rPr lang="tr-TR" sz="3200" b="1" dirty="0"/>
              <a:t>ANLAŞMAMIZ BULUNAN ÜLKELER</a:t>
            </a:r>
            <a:endParaRPr lang="tr-T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B4160B15-5162-A624-30CB-D9CCBF9D12D2}"/>
              </a:ext>
            </a:extLst>
          </p:cNvPr>
          <p:cNvSpPr/>
          <p:nvPr/>
        </p:nvSpPr>
        <p:spPr>
          <a:xfrm>
            <a:off x="1653309" y="6431989"/>
            <a:ext cx="5246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200" dirty="0">
                <a:solidFill>
                  <a:srgbClr val="FF0000"/>
                </a:solidFill>
                <a:latin typeface="+mj-lt"/>
              </a:rPr>
              <a:t>Birinci Sınıf Öğrencilerine Yönelik Erasmus+ Eğitimi  – 05.11.2025</a:t>
            </a:r>
          </a:p>
        </p:txBody>
      </p:sp>
      <p:graphicFrame>
        <p:nvGraphicFramePr>
          <p:cNvPr id="10" name="İçerik Yer Tutucus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541970"/>
              </p:ext>
            </p:extLst>
          </p:nvPr>
        </p:nvGraphicFramePr>
        <p:xfrm>
          <a:off x="579928" y="2105891"/>
          <a:ext cx="7984144" cy="3357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1467"/>
                <a:gridCol w="5581560"/>
                <a:gridCol w="1011117"/>
              </a:tblGrid>
              <a:tr h="876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 smtClean="0">
                          <a:effectLst/>
                        </a:rPr>
                        <a:t>ÜLKE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5" marR="5935" marT="5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 smtClean="0">
                          <a:effectLst/>
                        </a:rPr>
                        <a:t>ÜNİVERSİTE ADI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5" marR="5935" marT="5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 smtClean="0">
                          <a:effectLst/>
                        </a:rPr>
                        <a:t>BÖLÜM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5" marR="5935" marT="5935" marB="0" anchor="ctr"/>
                </a:tc>
              </a:tr>
              <a:tr h="16617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PORTEKİZ</a:t>
                      </a:r>
                      <a:endParaRPr lang="tr-TR" sz="1800" dirty="0"/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 dirty="0">
                          <a:effectLst/>
                        </a:rPr>
                        <a:t>INSTITUTO POLITECNICO DA GUARDA</a:t>
                      </a:r>
                      <a:endParaRPr lang="tr-TR" sz="1800" b="1" i="0" u="none" strike="noStrike" dirty="0">
                        <a:solidFill>
                          <a:srgbClr val="212529"/>
                        </a:solidFill>
                        <a:effectLst/>
                        <a:latin typeface="Roboto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Hemşirelik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5" marR="5935" marT="5935" marB="0" anchor="ctr"/>
                </a:tc>
              </a:tr>
              <a:tr h="273001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POLONYA</a:t>
                      </a:r>
                      <a:endParaRPr lang="tr-TR" sz="1800" dirty="0"/>
                    </a:p>
                  </a:txBody>
                  <a:tcPr marL="5935" marR="5935" marT="5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>
                          <a:effectLst/>
                        </a:rPr>
                        <a:t>Malopolska Uczelnia Panstwowa im. rotmistrza Witolda Pileckiego w Oswiecimiu</a:t>
                      </a:r>
                      <a:endParaRPr lang="pl-PL" sz="1800" b="1" i="0" u="none" strike="noStrike" dirty="0">
                        <a:solidFill>
                          <a:srgbClr val="212529"/>
                        </a:solidFill>
                        <a:effectLst/>
                        <a:latin typeface="Roboto"/>
                      </a:endParaRPr>
                    </a:p>
                  </a:txBody>
                  <a:tcPr marL="5935" marR="5935" marT="5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Hemşirelik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5" marR="5935" marT="5935" marB="0" anchor="ctr"/>
                </a:tc>
              </a:tr>
              <a:tr h="1661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BULGARİSTAN</a:t>
                      </a:r>
                    </a:p>
                  </a:txBody>
                  <a:tcPr marL="5935" marR="5935" marT="5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SOUTH-WEST UNIVERSITY NEOFIT RILSKI</a:t>
                      </a:r>
                      <a:endParaRPr lang="tr-TR" sz="1800" b="1" i="0" u="none" strike="noStrike" dirty="0">
                        <a:solidFill>
                          <a:srgbClr val="212529"/>
                        </a:solidFill>
                        <a:effectLst/>
                        <a:latin typeface="Roboto"/>
                      </a:endParaRPr>
                    </a:p>
                  </a:txBody>
                  <a:tcPr marL="5935" marR="5935" marT="5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Hemşirelik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5" marR="5935" marT="5935" marB="0" anchor="ctr"/>
                </a:tc>
              </a:tr>
              <a:tr h="16617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BULGARİSTAN</a:t>
                      </a:r>
                      <a:endParaRPr lang="tr-TR" sz="1800" dirty="0"/>
                    </a:p>
                  </a:txBody>
                  <a:tcPr marL="5935" marR="5935" marT="5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UNIVERSITY OF MEDICINE - PLEVEN</a:t>
                      </a:r>
                      <a:endParaRPr lang="tr-TR" sz="1800" b="1" i="0" u="none" strike="noStrike" dirty="0">
                        <a:solidFill>
                          <a:srgbClr val="212529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935" marR="5935" marT="5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Hemşirelik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5" marR="5935" marT="5935" marB="0" anchor="ctr"/>
                </a:tc>
              </a:tr>
              <a:tr h="15430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LİTVANYA</a:t>
                      </a:r>
                      <a:endParaRPr lang="tr-TR" sz="1800" dirty="0"/>
                    </a:p>
                  </a:txBody>
                  <a:tcPr marL="5935" marR="5935" marT="5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KLAIPEDOS UNIVERSITETAS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5" marR="5935" marT="5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Hemşirelik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5" marR="5935" marT="5935" marB="0" anchor="ctr"/>
                </a:tc>
              </a:tr>
              <a:tr h="15430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MAKEDONYA</a:t>
                      </a:r>
                      <a:endParaRPr lang="tr-TR" sz="1800" dirty="0"/>
                    </a:p>
                  </a:txBody>
                  <a:tcPr marL="5935" marR="5935" marT="5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GOCE DELCEV UNIVERSITY</a:t>
                      </a:r>
                      <a:endParaRPr lang="tr-TR" sz="1800" b="1" i="0" u="none" strike="noStrike" dirty="0">
                        <a:solidFill>
                          <a:srgbClr val="21252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5" marR="5935" marT="5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Hemşirelik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5" marR="5935" marT="5935" marB="0" anchor="ctr"/>
                </a:tc>
              </a:tr>
              <a:tr h="1543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POLONYA</a:t>
                      </a:r>
                    </a:p>
                  </a:txBody>
                  <a:tcPr marL="5935" marR="5935" marT="5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 err="1">
                          <a:effectLst/>
                        </a:rPr>
                        <a:t>Powislanska</a:t>
                      </a:r>
                      <a:r>
                        <a:rPr lang="tr-TR" sz="1800" u="none" strike="noStrike" dirty="0">
                          <a:effectLst/>
                        </a:rPr>
                        <a:t> </a:t>
                      </a:r>
                      <a:r>
                        <a:rPr lang="tr-TR" sz="1800" u="none" strike="noStrike" dirty="0" err="1">
                          <a:effectLst/>
                        </a:rPr>
                        <a:t>Szkola</a:t>
                      </a:r>
                      <a:r>
                        <a:rPr lang="tr-TR" sz="1800" u="none" strike="noStrike" dirty="0">
                          <a:effectLst/>
                        </a:rPr>
                        <a:t> </a:t>
                      </a:r>
                      <a:r>
                        <a:rPr lang="tr-TR" sz="1800" u="none" strike="noStrike" dirty="0" err="1">
                          <a:effectLst/>
                        </a:rPr>
                        <a:t>Wyzsza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5" marR="5935" marT="5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Hemşirelik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5" marR="5935" marT="5935" marB="0" anchor="ctr"/>
                </a:tc>
              </a:tr>
              <a:tr h="15430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POLONYA</a:t>
                      </a:r>
                      <a:endParaRPr lang="tr-TR" sz="1800" dirty="0"/>
                    </a:p>
                  </a:txBody>
                  <a:tcPr marL="5935" marR="5935" marT="5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>
                          <a:effectLst/>
                        </a:rPr>
                        <a:t>UNIWERSYTET MIKOLAJA KOPERNIKA W TORUNIU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5" marR="5935" marT="5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Hemşirelik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5" marR="5935" marT="5935" marB="0" anchor="ctr"/>
                </a:tc>
              </a:tr>
              <a:tr h="15430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ROMANYA</a:t>
                      </a:r>
                      <a:endParaRPr lang="tr-TR" sz="1800" dirty="0"/>
                    </a:p>
                  </a:txBody>
                  <a:tcPr marL="5935" marR="5935" marT="5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UNIVERSITATEA DIN PITESTI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5" marR="5935" marT="5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Hemşirelik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5" marR="5935" marT="5935" marB="0" anchor="ctr"/>
                </a:tc>
              </a:tr>
              <a:tr h="1543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ROMANYA</a:t>
                      </a:r>
                    </a:p>
                  </a:txBody>
                  <a:tcPr marL="5935" marR="5935" marT="5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LUCIAN BLAGA UNIVERSITY OF SIBIU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5" marR="5935" marT="5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Hemşirelik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5" marR="5935" marT="593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850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548640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ksü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91440"/>
            <a:ext cx="1188720" cy="128016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8582" y="777240"/>
            <a:ext cx="7606145" cy="640398"/>
          </a:xfrm>
        </p:spPr>
        <p:txBody>
          <a:bodyPr>
            <a:normAutofit/>
          </a:bodyPr>
          <a:lstStyle/>
          <a:p>
            <a:r>
              <a:rPr lang="tr-TR" sz="3200" b="1" dirty="0"/>
              <a:t>KİMLER ERASMUS ÖĞRENCİSİ OLABİLİR? </a:t>
            </a:r>
            <a:endParaRPr lang="tr-T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0455"/>
          </a:xfrm>
        </p:spPr>
        <p:txBody>
          <a:bodyPr>
            <a:noAutofit/>
          </a:bodyPr>
          <a:lstStyle/>
          <a:p>
            <a:r>
              <a:rPr lang="tr-TR" sz="2400" dirty="0" err="1"/>
              <a:t>Önlisans</a:t>
            </a:r>
            <a:r>
              <a:rPr lang="tr-TR" sz="2400" dirty="0"/>
              <a:t>, Lisans, Yüksek Lisans ve Doktora öğrencileri programdan yararlanabilir. </a:t>
            </a:r>
            <a:endParaRPr lang="tr-TR" sz="2400" dirty="0" smtClean="0"/>
          </a:p>
          <a:p>
            <a:r>
              <a:rPr lang="tr-TR" sz="2400" dirty="0" err="1" smtClean="0"/>
              <a:t>Önlisans</a:t>
            </a:r>
            <a:r>
              <a:rPr lang="tr-TR" sz="2400" dirty="0" smtClean="0"/>
              <a:t> </a:t>
            </a:r>
            <a:r>
              <a:rPr lang="tr-TR" sz="2400" dirty="0"/>
              <a:t>ve Lisans düzeyinde, birinci sınıf haricinde herhangi bir yıl ve dönemde </a:t>
            </a:r>
            <a:r>
              <a:rPr lang="tr-TR" sz="2400" dirty="0" err="1"/>
              <a:t>Erasmus</a:t>
            </a:r>
            <a:r>
              <a:rPr lang="tr-TR" sz="2400" dirty="0"/>
              <a:t> öğrencisi olunabilir. </a:t>
            </a:r>
          </a:p>
          <a:p>
            <a:r>
              <a:rPr lang="tr-TR" sz="2400" dirty="0" err="1" smtClean="0"/>
              <a:t>Önlisans</a:t>
            </a:r>
            <a:r>
              <a:rPr lang="tr-TR" sz="2400" dirty="0" smtClean="0"/>
              <a:t> </a:t>
            </a:r>
            <a:r>
              <a:rPr lang="tr-TR" sz="2400" dirty="0"/>
              <a:t>ve Lisans düzeyi için en az 2.2 genel not ortalaması yüksek lisans ve doktora için en az 2,5 genel not ortalaması bulunan </a:t>
            </a:r>
            <a:r>
              <a:rPr lang="tr-TR" sz="2400" dirty="0" smtClean="0"/>
              <a:t>öğrenciler.</a:t>
            </a:r>
          </a:p>
          <a:p>
            <a:r>
              <a:rPr lang="tr-TR" sz="2400" dirty="0" smtClean="0"/>
              <a:t>Öğrencinin </a:t>
            </a:r>
            <a:r>
              <a:rPr lang="tr-TR" sz="2400" dirty="0"/>
              <a:t>alttan dersinin olmasının bir önemi bulunmamaktadır. </a:t>
            </a:r>
          </a:p>
          <a:p>
            <a:r>
              <a:rPr lang="tr-TR" sz="2400" dirty="0" smtClean="0"/>
              <a:t>Belirli </a:t>
            </a:r>
            <a:r>
              <a:rPr lang="tr-TR" sz="2400" dirty="0"/>
              <a:t>bir seviyede yabancı dil bilgisine sahip öğrenciler.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B4160B15-5162-A624-30CB-D9CCBF9D12D2}"/>
              </a:ext>
            </a:extLst>
          </p:cNvPr>
          <p:cNvSpPr/>
          <p:nvPr/>
        </p:nvSpPr>
        <p:spPr>
          <a:xfrm>
            <a:off x="1653309" y="6431989"/>
            <a:ext cx="5246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200" dirty="0">
                <a:solidFill>
                  <a:srgbClr val="FF0000"/>
                </a:solidFill>
                <a:latin typeface="+mj-lt"/>
              </a:rPr>
              <a:t>Birinci Sınıf Öğrencilerine Yönelik Erasmus+ Eğitimi  – 05.11.2025</a:t>
            </a:r>
          </a:p>
        </p:txBody>
      </p:sp>
    </p:spTree>
    <p:extLst>
      <p:ext uri="{BB962C8B-B14F-4D97-AF65-F5344CB8AC3E}">
        <p14:creationId xmlns:p14="http://schemas.microsoft.com/office/powerpoint/2010/main" val="1401517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539496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ksü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54494"/>
            <a:ext cx="1188720" cy="1280160"/>
          </a:xfrm>
          <a:prstGeom prst="rect">
            <a:avLst/>
          </a:prstGeom>
        </p:spPr>
      </p:pic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61636" y="649224"/>
            <a:ext cx="7519324" cy="868998"/>
          </a:xfrm>
        </p:spPr>
        <p:txBody>
          <a:bodyPr>
            <a:noAutofit/>
          </a:bodyPr>
          <a:lstStyle/>
          <a:p>
            <a:r>
              <a:rPr lang="tr-TR" sz="3200" b="1" dirty="0"/>
              <a:t>ÖĞRENCİ SEÇİMİ NASIL GERÇEKLEŞTİRİLİR?</a:t>
            </a:r>
            <a:r>
              <a:rPr lang="fr-FR" sz="3200" b="1" dirty="0" smtClean="0"/>
              <a:t> </a:t>
            </a:r>
            <a:endParaRPr lang="tr-TR" sz="3200" b="1" dirty="0"/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1789"/>
          </a:xfrm>
        </p:spPr>
        <p:txBody>
          <a:bodyPr>
            <a:normAutofit/>
          </a:bodyPr>
          <a:lstStyle/>
          <a:p>
            <a:r>
              <a:rPr lang="tr-TR" sz="2400" dirty="0" err="1"/>
              <a:t>Erasmus</a:t>
            </a:r>
            <a:r>
              <a:rPr lang="tr-TR" sz="2400" dirty="0"/>
              <a:t> Ofisi tarafından yapılır. </a:t>
            </a:r>
          </a:p>
          <a:p>
            <a:r>
              <a:rPr lang="tr-TR" sz="2400" dirty="0" err="1" smtClean="0"/>
              <a:t>Kurumlararası</a:t>
            </a:r>
            <a:r>
              <a:rPr lang="tr-TR" sz="2400" dirty="0" smtClean="0"/>
              <a:t> </a:t>
            </a:r>
            <a:r>
              <a:rPr lang="tr-TR" sz="2400" dirty="0"/>
              <a:t>anlaşmalar çerçevesinde değişim yapılabilecek kurumlar ve bölümleri, öğrenim ve başvuru koşulları ile takvim ilan edilir. </a:t>
            </a:r>
          </a:p>
          <a:p>
            <a:r>
              <a:rPr lang="tr-TR" sz="2400" dirty="0" smtClean="0"/>
              <a:t>Öğrenciler </a:t>
            </a:r>
            <a:r>
              <a:rPr lang="tr-TR" sz="2400" dirty="0"/>
              <a:t>takvimde belirtilen tarihte </a:t>
            </a:r>
            <a:r>
              <a:rPr lang="tr-TR" sz="2400" dirty="0" err="1"/>
              <a:t>Erasmus</a:t>
            </a:r>
            <a:r>
              <a:rPr lang="tr-TR" sz="2400" dirty="0"/>
              <a:t> Yabancı Dil Sınavına girerler, sınav sonuçları </a:t>
            </a:r>
            <a:r>
              <a:rPr lang="tr-TR" sz="2400" dirty="0" err="1"/>
              <a:t>Erasmus</a:t>
            </a:r>
            <a:r>
              <a:rPr lang="tr-TR" sz="2400" dirty="0"/>
              <a:t> Ofisi’ne gönderilir. Öğrencilerin not ortalamaları ve sınav sonuçları hesaplanarak bir </a:t>
            </a:r>
            <a:r>
              <a:rPr lang="tr-TR" sz="2400" dirty="0" err="1"/>
              <a:t>Erasmus</a:t>
            </a:r>
            <a:r>
              <a:rPr lang="tr-TR" sz="2400" dirty="0"/>
              <a:t> Notu elde edilir. Öğrenciler aldıkları </a:t>
            </a:r>
            <a:r>
              <a:rPr lang="tr-TR" sz="2400" dirty="0" err="1"/>
              <a:t>Erasmus</a:t>
            </a:r>
            <a:r>
              <a:rPr lang="tr-TR" sz="2400" dirty="0"/>
              <a:t> Notlarına göre kendi fakülteleri içerisinde sıralanırlar. </a:t>
            </a:r>
          </a:p>
          <a:p>
            <a:r>
              <a:rPr lang="tr-TR" sz="2400" dirty="0" smtClean="0"/>
              <a:t>Gitmeye </a:t>
            </a:r>
            <a:r>
              <a:rPr lang="tr-TR" sz="2400" dirty="0"/>
              <a:t>hak kazanan öğrenciler kendilerine uygun kurumu ve bölümü belirler, öğrenim koşullarını değerlendirirler, </a:t>
            </a:r>
            <a:r>
              <a:rPr lang="tr-TR" sz="2400" dirty="0" err="1"/>
              <a:t>Erasmus</a:t>
            </a:r>
            <a:r>
              <a:rPr lang="tr-TR" sz="2400" dirty="0"/>
              <a:t> Ofisi’nin yardımıyla başvuru yaparlar.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B4160B15-5162-A624-30CB-D9CCBF9D12D2}"/>
              </a:ext>
            </a:extLst>
          </p:cNvPr>
          <p:cNvSpPr/>
          <p:nvPr/>
        </p:nvSpPr>
        <p:spPr>
          <a:xfrm>
            <a:off x="1653309" y="6431989"/>
            <a:ext cx="5246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200" dirty="0">
                <a:solidFill>
                  <a:srgbClr val="FF0000"/>
                </a:solidFill>
                <a:latin typeface="+mj-lt"/>
              </a:rPr>
              <a:t>Birinci Sınıf Öğrencilerine Yönelik Erasmus+ Eğitimi  – 05.11.2025</a:t>
            </a:r>
          </a:p>
        </p:txBody>
      </p:sp>
    </p:spTree>
    <p:extLst>
      <p:ext uri="{BB962C8B-B14F-4D97-AF65-F5344CB8AC3E}">
        <p14:creationId xmlns:p14="http://schemas.microsoft.com/office/powerpoint/2010/main" val="3279744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548640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B4160B15-5162-A624-30CB-D9CCBF9D12D2}"/>
              </a:ext>
            </a:extLst>
          </p:cNvPr>
          <p:cNvSpPr/>
          <p:nvPr/>
        </p:nvSpPr>
        <p:spPr>
          <a:xfrm>
            <a:off x="1653309" y="6431989"/>
            <a:ext cx="5246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200" dirty="0">
                <a:solidFill>
                  <a:srgbClr val="FF0000"/>
                </a:solidFill>
                <a:latin typeface="+mj-lt"/>
              </a:rPr>
              <a:t>Birinci Sınıf Öğrencilerine Yönelik Erasmus+ Eğitimi  – 05.11.2025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633067"/>
            <a:ext cx="8035636" cy="5798922"/>
          </a:xfrm>
          <a:prstGeom prst="rect">
            <a:avLst/>
          </a:prstGeom>
        </p:spPr>
      </p:pic>
      <p:pic>
        <p:nvPicPr>
          <p:cNvPr id="6" name="Picture 5" descr="ksü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91440"/>
            <a:ext cx="118872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99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539496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ksü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54494"/>
            <a:ext cx="1188720" cy="1280160"/>
          </a:xfrm>
          <a:prstGeom prst="rect">
            <a:avLst/>
          </a:prstGeom>
        </p:spPr>
      </p:pic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61636" y="1017847"/>
            <a:ext cx="7519324" cy="868998"/>
          </a:xfrm>
        </p:spPr>
        <p:txBody>
          <a:bodyPr>
            <a:noAutofit/>
          </a:bodyPr>
          <a:lstStyle/>
          <a:p>
            <a:r>
              <a:rPr lang="fr-FR" sz="3200" b="1" dirty="0"/>
              <a:t>HİBELER NE ZAMAN VE NE ŞEKİLDE ÖDENİR? </a:t>
            </a:r>
            <a:endParaRPr lang="tr-TR" sz="3200" b="1" dirty="0"/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2255468"/>
            <a:ext cx="8229600" cy="3870695"/>
          </a:xfrm>
        </p:spPr>
        <p:txBody>
          <a:bodyPr>
            <a:normAutofit/>
          </a:bodyPr>
          <a:lstStyle/>
          <a:p>
            <a:r>
              <a:rPr lang="tr-TR" sz="2400" dirty="0"/>
              <a:t>Hibeler, gitmeden önce öğrencilerin yapacağı işlemlerin hepsi tamamlandıktan sonra </a:t>
            </a:r>
            <a:r>
              <a:rPr lang="tr-TR" sz="2400" dirty="0" smtClean="0"/>
              <a:t>ödenir.</a:t>
            </a:r>
          </a:p>
          <a:p>
            <a:r>
              <a:rPr lang="tr-TR" sz="2400" dirty="0" smtClean="0"/>
              <a:t>Hibeler </a:t>
            </a:r>
            <a:r>
              <a:rPr lang="tr-TR" sz="2400" dirty="0"/>
              <a:t>Euro(€) olarak yatar. </a:t>
            </a:r>
          </a:p>
          <a:p>
            <a:r>
              <a:rPr lang="tr-TR" sz="2400" dirty="0" smtClean="0"/>
              <a:t>Kabul </a:t>
            </a:r>
            <a:r>
              <a:rPr lang="tr-TR" sz="2400" dirty="0"/>
              <a:t>mektubundaki tarihler esas alınır, toplam olarak orada geçirilecek zaman hesaplanır. </a:t>
            </a:r>
          </a:p>
          <a:p>
            <a:r>
              <a:rPr lang="tr-TR" sz="2400" dirty="0" smtClean="0"/>
              <a:t>İlk </a:t>
            </a:r>
            <a:r>
              <a:rPr lang="tr-TR" sz="2400" dirty="0"/>
              <a:t>olarak %70’i gitmeden önce, geriye alan %30’u </a:t>
            </a:r>
            <a:r>
              <a:rPr lang="tr-TR" sz="2400" dirty="0" err="1"/>
              <a:t>Erasmus</a:t>
            </a:r>
            <a:r>
              <a:rPr lang="tr-TR" sz="2400" dirty="0"/>
              <a:t> dönemi tamamlandıktan sonra (öğrencinin sorumluluğunu yerine getirip getirmediği değerlendirildikten sonra) yatırılır.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B4160B15-5162-A624-30CB-D9CCBF9D12D2}"/>
              </a:ext>
            </a:extLst>
          </p:cNvPr>
          <p:cNvSpPr/>
          <p:nvPr/>
        </p:nvSpPr>
        <p:spPr>
          <a:xfrm>
            <a:off x="1653309" y="6431989"/>
            <a:ext cx="5246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200" dirty="0">
                <a:solidFill>
                  <a:srgbClr val="FF0000"/>
                </a:solidFill>
                <a:latin typeface="+mj-lt"/>
              </a:rPr>
              <a:t>Birinci Sınıf Öğrencilerine Yönelik Erasmus+ Eğitimi  – 05.11.2025</a:t>
            </a:r>
          </a:p>
        </p:txBody>
      </p:sp>
    </p:spTree>
    <p:extLst>
      <p:ext uri="{BB962C8B-B14F-4D97-AF65-F5344CB8AC3E}">
        <p14:creationId xmlns:p14="http://schemas.microsoft.com/office/powerpoint/2010/main" val="186889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0" y="-6835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4"/>
          <p:cNvSpPr/>
          <p:nvPr/>
        </p:nvSpPr>
        <p:spPr>
          <a:xfrm>
            <a:off x="0" y="548640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5" descr="ksü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91440"/>
            <a:ext cx="1188720" cy="1280160"/>
          </a:xfrm>
          <a:prstGeom prst="rect">
            <a:avLst/>
          </a:prstGeom>
        </p:spPr>
      </p:pic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457200" y="726718"/>
            <a:ext cx="7223760" cy="937347"/>
          </a:xfrm>
        </p:spPr>
        <p:txBody>
          <a:bodyPr>
            <a:normAutofit/>
          </a:bodyPr>
          <a:lstStyle/>
          <a:p>
            <a:r>
              <a:rPr lang="tr-TR" sz="3600" b="1" dirty="0"/>
              <a:t>ERASMUS YABANCI DİL KURSU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2013527"/>
            <a:ext cx="8229600" cy="4112636"/>
          </a:xfrm>
        </p:spPr>
        <p:txBody>
          <a:bodyPr>
            <a:normAutofit/>
          </a:bodyPr>
          <a:lstStyle/>
          <a:p>
            <a:r>
              <a:rPr lang="tr-TR" sz="2400" dirty="0" err="1"/>
              <a:t>Erasmus</a:t>
            </a:r>
            <a:r>
              <a:rPr lang="tr-TR" sz="2400" dirty="0"/>
              <a:t> Yabancı dil sınavından istenilen puanı alıp, kendi fakültesi içerisindeki kontenjana girebilen öğrencilerimize, </a:t>
            </a:r>
            <a:r>
              <a:rPr lang="tr-TR" sz="2400" dirty="0" err="1"/>
              <a:t>Erasmus</a:t>
            </a:r>
            <a:r>
              <a:rPr lang="tr-TR" sz="2400" dirty="0"/>
              <a:t> Kurum Koordinatörlüğü ve YADYO işbirliğinde ücretsiz yabancı dil kursu düzenlenmektedir.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Söz </a:t>
            </a:r>
            <a:r>
              <a:rPr lang="tr-TR" sz="2400" dirty="0"/>
              <a:t>konusu kurslara katılım zorunlu tutulmaktadır. Kurslara yeterli katılım sağlamayan öğrenciler faaliyetten yararlanamayabilirler.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B4160B15-5162-A624-30CB-D9CCBF9D12D2}"/>
              </a:ext>
            </a:extLst>
          </p:cNvPr>
          <p:cNvSpPr/>
          <p:nvPr/>
        </p:nvSpPr>
        <p:spPr>
          <a:xfrm>
            <a:off x="1653309" y="6431989"/>
            <a:ext cx="5246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200" dirty="0">
                <a:solidFill>
                  <a:srgbClr val="FF0000"/>
                </a:solidFill>
                <a:latin typeface="+mj-lt"/>
              </a:rPr>
              <a:t>Birinci Sınıf Öğrencilerine Yönelik Erasmus+ Eğitimi  – 05.11.2025</a:t>
            </a:r>
          </a:p>
        </p:txBody>
      </p:sp>
    </p:spTree>
    <p:extLst>
      <p:ext uri="{BB962C8B-B14F-4D97-AF65-F5344CB8AC3E}">
        <p14:creationId xmlns:p14="http://schemas.microsoft.com/office/powerpoint/2010/main" val="3913355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4"/>
          <p:cNvSpPr/>
          <p:nvPr/>
        </p:nvSpPr>
        <p:spPr>
          <a:xfrm>
            <a:off x="0" y="548640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5" descr="ksü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91440"/>
            <a:ext cx="1188720" cy="1280160"/>
          </a:xfrm>
          <a:prstGeom prst="rect">
            <a:avLst/>
          </a:prstGeom>
        </p:spPr>
      </p:pic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2161309"/>
            <a:ext cx="8229600" cy="3964854"/>
          </a:xfrm>
        </p:spPr>
        <p:txBody>
          <a:bodyPr>
            <a:normAutofit/>
          </a:bodyPr>
          <a:lstStyle/>
          <a:p>
            <a:r>
              <a:rPr lang="tr-TR" sz="2800" dirty="0" err="1"/>
              <a:t>Erasmus</a:t>
            </a:r>
            <a:r>
              <a:rPr lang="tr-TR" sz="2800" dirty="0"/>
              <a:t> + döneminde aynı öğrenci farlı akademik yıl ya da dönemlerde 2 belki de 3 kez öğrenim/staj hareketliliği yapabilecektir; fakat Ulusal Ajans’ın prensibi hiç gitmeyen öğrenciye öncelik verilmesidir</a:t>
            </a:r>
            <a:r>
              <a:rPr lang="tr-TR" sz="2800" dirty="0" smtClean="0"/>
              <a:t>.</a:t>
            </a:r>
          </a:p>
          <a:p>
            <a:endParaRPr lang="tr-TR" sz="2800" dirty="0"/>
          </a:p>
          <a:p>
            <a:r>
              <a:rPr lang="tr-TR" sz="2800" dirty="0" smtClean="0"/>
              <a:t>Öğrenciler </a:t>
            </a:r>
            <a:r>
              <a:rPr lang="tr-TR" sz="2800" dirty="0"/>
              <a:t>her bir öğrenim kademesinde öğrenim ya da stajdan (maksimum) 12 ay hibeli ya da </a:t>
            </a:r>
            <a:r>
              <a:rPr lang="tr-TR" sz="2800" dirty="0" err="1"/>
              <a:t>hibesiz</a:t>
            </a:r>
            <a:r>
              <a:rPr lang="tr-TR" sz="2800" dirty="0"/>
              <a:t> olarak yararlanabilirler.</a:t>
            </a:r>
          </a:p>
        </p:txBody>
      </p:sp>
      <p:sp>
        <p:nvSpPr>
          <p:cNvPr id="11" name="Unvan 10"/>
          <p:cNvSpPr>
            <a:spLocks noGrp="1"/>
          </p:cNvSpPr>
          <p:nvPr>
            <p:ph type="title"/>
          </p:nvPr>
        </p:nvSpPr>
        <p:spPr>
          <a:xfrm>
            <a:off x="290946" y="1139398"/>
            <a:ext cx="8229600" cy="868998"/>
          </a:xfrm>
        </p:spPr>
        <p:txBody>
          <a:bodyPr/>
          <a:lstStyle/>
          <a:p>
            <a:r>
              <a:rPr lang="tr-TR" b="1" dirty="0" smtClean="0"/>
              <a:t>ÖNEMLİ !</a:t>
            </a:r>
            <a:endParaRPr lang="tr-TR" b="1" dirty="0"/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B4160B15-5162-A624-30CB-D9CCBF9D12D2}"/>
              </a:ext>
            </a:extLst>
          </p:cNvPr>
          <p:cNvSpPr/>
          <p:nvPr/>
        </p:nvSpPr>
        <p:spPr>
          <a:xfrm>
            <a:off x="1653309" y="6431989"/>
            <a:ext cx="5246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200" dirty="0">
                <a:solidFill>
                  <a:srgbClr val="FF0000"/>
                </a:solidFill>
                <a:latin typeface="+mj-lt"/>
              </a:rPr>
              <a:t>Birinci Sınıf Öğrencilerine Yönelik Erasmus+ Eğitimi  – 05.11.2025</a:t>
            </a:r>
          </a:p>
        </p:txBody>
      </p:sp>
    </p:spTree>
    <p:extLst>
      <p:ext uri="{BB962C8B-B14F-4D97-AF65-F5344CB8AC3E}">
        <p14:creationId xmlns:p14="http://schemas.microsoft.com/office/powerpoint/2010/main" val="1882223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4"/>
          <p:cNvSpPr/>
          <p:nvPr/>
        </p:nvSpPr>
        <p:spPr>
          <a:xfrm>
            <a:off x="0" y="548640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5" descr="ksü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91440"/>
            <a:ext cx="1188720" cy="1280160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272473" y="1600200"/>
            <a:ext cx="8597207" cy="4525963"/>
          </a:xfrm>
        </p:spPr>
        <p:txBody>
          <a:bodyPr>
            <a:normAutofit fontScale="92500"/>
          </a:bodyPr>
          <a:lstStyle/>
          <a:p>
            <a:r>
              <a:rPr lang="tr-TR" dirty="0"/>
              <a:t>Ulusal Ajans </a:t>
            </a:r>
            <a:endParaRPr lang="tr-TR" dirty="0" smtClean="0"/>
          </a:p>
          <a:p>
            <a:r>
              <a:rPr lang="tr-TR" dirty="0" smtClean="0">
                <a:hlinkClick r:id="rId3"/>
              </a:rPr>
              <a:t>www.ua.gov.tr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AB </a:t>
            </a:r>
            <a:r>
              <a:rPr lang="tr-TR" dirty="0"/>
              <a:t>Komisyonu </a:t>
            </a:r>
            <a:r>
              <a:rPr lang="tr-TR" dirty="0" smtClean="0">
                <a:hlinkClick r:id="rId4"/>
              </a:rPr>
              <a:t>www.europa.eu.int/comm/education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KSÜ </a:t>
            </a:r>
            <a:r>
              <a:rPr lang="tr-TR" dirty="0" err="1" smtClean="0"/>
              <a:t>Erasmus</a:t>
            </a:r>
            <a:r>
              <a:rPr lang="tr-TR" dirty="0" smtClean="0"/>
              <a:t>+ Ofisi</a:t>
            </a:r>
          </a:p>
          <a:p>
            <a:r>
              <a:rPr lang="tr-TR" dirty="0">
                <a:hlinkClick r:id="rId5"/>
              </a:rPr>
              <a:t>https://</a:t>
            </a:r>
            <a:r>
              <a:rPr lang="tr-TR" dirty="0" smtClean="0">
                <a:hlinkClick r:id="rId5"/>
              </a:rPr>
              <a:t>erasmus.ksu.edu.tr/Default.aspx?SId=23914</a:t>
            </a:r>
            <a:r>
              <a:rPr lang="tr-TR" dirty="0" smtClean="0"/>
              <a:t> </a:t>
            </a:r>
          </a:p>
          <a:p>
            <a:endParaRPr lang="tr-TR" dirty="0"/>
          </a:p>
        </p:txBody>
      </p:sp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272473" y="635508"/>
            <a:ext cx="8229600" cy="1143000"/>
          </a:xfrm>
        </p:spPr>
        <p:txBody>
          <a:bodyPr/>
          <a:lstStyle/>
          <a:p>
            <a:r>
              <a:rPr lang="tr-TR" dirty="0"/>
              <a:t>FAYDALI LİNKLER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B4160B15-5162-A624-30CB-D9CCBF9D12D2}"/>
              </a:ext>
            </a:extLst>
          </p:cNvPr>
          <p:cNvSpPr/>
          <p:nvPr/>
        </p:nvSpPr>
        <p:spPr>
          <a:xfrm>
            <a:off x="1653309" y="6431989"/>
            <a:ext cx="5246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200" dirty="0">
                <a:solidFill>
                  <a:srgbClr val="FF0000"/>
                </a:solidFill>
                <a:latin typeface="+mj-lt"/>
              </a:rPr>
              <a:t>Birinci Sınıf Öğrencilerine Yönelik Erasmus+ Eğitimi  – 05.11.2025</a:t>
            </a:r>
          </a:p>
        </p:txBody>
      </p:sp>
    </p:spTree>
    <p:extLst>
      <p:ext uri="{BB962C8B-B14F-4D97-AF65-F5344CB8AC3E}">
        <p14:creationId xmlns:p14="http://schemas.microsoft.com/office/powerpoint/2010/main" val="3182555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355274"/>
            <a:ext cx="4114800" cy="3770890"/>
          </a:xfrm>
        </p:spPr>
        <p:txBody>
          <a:bodyPr>
            <a:normAutofit/>
          </a:bodyPr>
          <a:lstStyle/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Erasmus+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eğitimi</a:t>
            </a:r>
            <a:r>
              <a:rPr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birinci sınıf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öğrencilerin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in Erasmus öğrenci hareketliliği hakkında bilgi sahibi olması a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macıyla</a:t>
            </a:r>
            <a:r>
              <a:rPr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hazırlanmıştır</a:t>
            </a:r>
            <a:r>
              <a:rPr sz="2400" dirty="0">
                <a:solidFill>
                  <a:srgbClr val="000000"/>
                </a:solidFill>
                <a:latin typeface="Calibri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548640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Dikdörtgen 6"/>
          <p:cNvSpPr/>
          <p:nvPr/>
        </p:nvSpPr>
        <p:spPr>
          <a:xfrm>
            <a:off x="1653309" y="6431989"/>
            <a:ext cx="5246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200" dirty="0">
                <a:solidFill>
                  <a:srgbClr val="FF0000"/>
                </a:solidFill>
                <a:latin typeface="+mj-lt"/>
              </a:rPr>
              <a:t>Birinci Sınıf Öğrencilerine Yönelik Erasmus+ Eğitimi  – 05.11.2025</a:t>
            </a:r>
          </a:p>
        </p:txBody>
      </p:sp>
      <p:pic>
        <p:nvPicPr>
          <p:cNvPr id="9" name="Picture 5" descr="ksü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91440"/>
            <a:ext cx="1188720" cy="1280160"/>
          </a:xfrm>
          <a:prstGeom prst="rect">
            <a:avLst/>
          </a:prstGeom>
        </p:spPr>
      </p:pic>
      <p:pic>
        <p:nvPicPr>
          <p:cNvPr id="3074" name="Picture 2" descr="3d poco carácter humano el mensajero que sostiene un tablero vacío. marco  verde. copiar el espacio. la gente de la seri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4" y="1402053"/>
            <a:ext cx="36957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1737723" y="3150039"/>
            <a:ext cx="19944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</a:rPr>
              <a:t>Eğitimin </a:t>
            </a:r>
          </a:p>
          <a:p>
            <a:r>
              <a:rPr lang="tr-TR" sz="4000" dirty="0">
                <a:solidFill>
                  <a:srgbClr val="000000"/>
                </a:solidFill>
              </a:rPr>
              <a:t>Amacı</a:t>
            </a:r>
            <a:endParaRPr lang="tr-TR" sz="4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548640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ksü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91440"/>
            <a:ext cx="1188720" cy="128016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8654" y="553022"/>
            <a:ext cx="8229600" cy="1143000"/>
          </a:xfrm>
        </p:spPr>
        <p:txBody>
          <a:bodyPr>
            <a:normAutofit/>
          </a:bodyPr>
          <a:lstStyle/>
          <a:p>
            <a:r>
              <a:rPr lang="tr-TR" altLang="tr-TR" sz="3600" b="1" dirty="0"/>
              <a:t>Kapanış ve Teşekkür</a:t>
            </a:r>
            <a:endParaRPr lang="tr-TR" sz="3600" b="1" dirty="0"/>
          </a:p>
        </p:txBody>
      </p:sp>
      <p:pic>
        <p:nvPicPr>
          <p:cNvPr id="2050" name="Picture 2" descr="104 Dilde &quot;Teşekkür Ederim&quot; Demek - Sürprizim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96021"/>
            <a:ext cx="7786254" cy="458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B4160B15-5162-A624-30CB-D9CCBF9D12D2}"/>
              </a:ext>
            </a:extLst>
          </p:cNvPr>
          <p:cNvSpPr/>
          <p:nvPr/>
        </p:nvSpPr>
        <p:spPr>
          <a:xfrm>
            <a:off x="1653309" y="6431989"/>
            <a:ext cx="5246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200" dirty="0">
                <a:solidFill>
                  <a:srgbClr val="FF0000"/>
                </a:solidFill>
                <a:latin typeface="+mj-lt"/>
              </a:rPr>
              <a:t>Birinci Sınıf Öğrencilerine Yönelik Erasmus+ Eğitimi  – 05.11.2025</a:t>
            </a:r>
          </a:p>
        </p:txBody>
      </p:sp>
    </p:spTree>
    <p:extLst>
      <p:ext uri="{BB962C8B-B14F-4D97-AF65-F5344CB8AC3E}">
        <p14:creationId xmlns:p14="http://schemas.microsoft.com/office/powerpoint/2010/main" val="915397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A503F66-E304-AA32-8215-C79A24DF8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868998"/>
          </a:xfrm>
        </p:spPr>
        <p:txBody>
          <a:bodyPr/>
          <a:lstStyle/>
          <a:p>
            <a:r>
              <a:rPr lang="tr-TR" dirty="0"/>
              <a:t>Erasmus+ Nedir?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7CF9CB14-F39E-7152-636C-322D298BD4C1}"/>
              </a:ext>
            </a:extLst>
          </p:cNvPr>
          <p:cNvSpPr/>
          <p:nvPr/>
        </p:nvSpPr>
        <p:spPr>
          <a:xfrm>
            <a:off x="1653309" y="6431989"/>
            <a:ext cx="5246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200" dirty="0">
                <a:solidFill>
                  <a:srgbClr val="FF0000"/>
                </a:solidFill>
                <a:latin typeface="+mj-lt"/>
              </a:rPr>
              <a:t>Birinci Sınıf Öğrencilerine Yönelik Erasmus+ Eğitimi  – 05.11.2025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D7B3C750-B135-F075-C094-E47E66822175}"/>
              </a:ext>
            </a:extLst>
          </p:cNvPr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2FB56D0-BD92-C895-6ED3-3E9CB943B296}"/>
              </a:ext>
            </a:extLst>
          </p:cNvPr>
          <p:cNvSpPr/>
          <p:nvPr/>
        </p:nvSpPr>
        <p:spPr>
          <a:xfrm>
            <a:off x="0" y="506337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ksü logo.png">
            <a:extLst>
              <a:ext uri="{FF2B5EF4-FFF2-40B4-BE49-F238E27FC236}">
                <a16:creationId xmlns="" xmlns:a16="http://schemas.microsoft.com/office/drawing/2014/main" id="{46334B0B-E524-EBA8-DFBD-2CE0FB93F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91440"/>
            <a:ext cx="1188720" cy="1280160"/>
          </a:xfrm>
          <a:prstGeom prst="rect">
            <a:avLst/>
          </a:prstGeom>
        </p:spPr>
      </p:pic>
      <p:sp>
        <p:nvSpPr>
          <p:cNvPr id="9" name="İçerik Yer Tutucusu 8">
            <a:extLst>
              <a:ext uri="{FF2B5EF4-FFF2-40B4-BE49-F238E27FC236}">
                <a16:creationId xmlns="" xmlns:a16="http://schemas.microsoft.com/office/drawing/2014/main" id="{2D83E924-D067-BE62-7B9F-06989BFD7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74" y="1600200"/>
            <a:ext cx="4552084" cy="4525963"/>
          </a:xfrm>
        </p:spPr>
        <p:txBody>
          <a:bodyPr>
            <a:normAutofit/>
          </a:bodyPr>
          <a:lstStyle/>
          <a:p>
            <a:pPr algn="just"/>
            <a:r>
              <a:rPr lang="tr-TR" sz="2800" dirty="0"/>
              <a:t>Avrupa Birliği Program Ülkeleri ve Ortak Ülkeler genelinde kurumlar arası anlaşmalar yapılarak öğrenci ve personel değişimini öngören ve yüksek öğrenimde kalitenin artırılmasını amaçlayan bir değişim programıdır.</a:t>
            </a:r>
          </a:p>
        </p:txBody>
      </p:sp>
      <p:pic>
        <p:nvPicPr>
          <p:cNvPr id="1026" name="Picture 2" descr="Avrupa Birliği Erasmus Projesi'nin bütçesini neredeyse 2 kat artırdı -  Malta Ha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57" y="1877937"/>
            <a:ext cx="4296352" cy="309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98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F06FEAB-2EAE-E667-9987-168CA3FE3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45DDE8A-726A-E8CD-C0B9-C967E52DF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868998"/>
          </a:xfrm>
        </p:spPr>
        <p:txBody>
          <a:bodyPr/>
          <a:lstStyle/>
          <a:p>
            <a:r>
              <a:rPr lang="tr-TR" dirty="0"/>
              <a:t>Erasmus+ Dil Sınavı 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D7DDA8CE-CC79-9013-E39C-D88743381F37}"/>
              </a:ext>
            </a:extLst>
          </p:cNvPr>
          <p:cNvSpPr/>
          <p:nvPr/>
        </p:nvSpPr>
        <p:spPr>
          <a:xfrm>
            <a:off x="1653309" y="6431989"/>
            <a:ext cx="5246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200" dirty="0">
                <a:solidFill>
                  <a:srgbClr val="FF0000"/>
                </a:solidFill>
                <a:latin typeface="+mj-lt"/>
              </a:rPr>
              <a:t>Birinci Sınıf Öğrencilerine Yönelik Erasmus+ Eğitimi  – 05.11.2025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917BF274-FDFC-4A36-BB72-780B1171AFBD}"/>
              </a:ext>
            </a:extLst>
          </p:cNvPr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4ED6AEE7-509B-D51C-5B38-4A0C8CB98596}"/>
              </a:ext>
            </a:extLst>
          </p:cNvPr>
          <p:cNvSpPr/>
          <p:nvPr/>
        </p:nvSpPr>
        <p:spPr>
          <a:xfrm>
            <a:off x="0" y="506337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ksü logo.png">
            <a:extLst>
              <a:ext uri="{FF2B5EF4-FFF2-40B4-BE49-F238E27FC236}">
                <a16:creationId xmlns="" xmlns:a16="http://schemas.microsoft.com/office/drawing/2014/main" id="{E8C194C8-19E3-A223-24F6-C22F29A49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91440"/>
            <a:ext cx="1188720" cy="1280160"/>
          </a:xfrm>
          <a:prstGeom prst="rect">
            <a:avLst/>
          </a:prstGeom>
        </p:spPr>
      </p:pic>
      <p:pic>
        <p:nvPicPr>
          <p:cNvPr id="2050" name="Picture 2" descr="Erasmus+ Yabancı Dil Sınavı (İngilizce) Yabancı Dil Seviye Sınavına Girmeyi  Hak Kazanan Öğrenciler Belirlendi - Isparta Uygulamalı Bilimler Üniversites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5"/>
          <a:stretch/>
        </p:blipFill>
        <p:spPr bwMode="auto">
          <a:xfrm>
            <a:off x="774411" y="1459941"/>
            <a:ext cx="5943600" cy="440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586F63B6-CA30-B817-73F4-1E31E574512B}"/>
              </a:ext>
            </a:extLst>
          </p:cNvPr>
          <p:cNvSpPr txBox="1">
            <a:spLocks/>
          </p:cNvSpPr>
          <p:nvPr/>
        </p:nvSpPr>
        <p:spPr>
          <a:xfrm>
            <a:off x="3214254" y="2823778"/>
            <a:ext cx="5375563" cy="2385531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/>
              <a:t>Üniversitemizde Erasmus+ İngilizce Yabancı Dil Sınavı Yabancı Diller Yüksekokulu Sınav Hazırlama Birimi tarafından hazırlanmaktadır.</a:t>
            </a:r>
            <a:endParaRPr lang="tr-TR" sz="9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82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F06FEAB-2EAE-E667-9987-168CA3FE3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45DDE8A-726A-E8CD-C0B9-C967E52DF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646"/>
            <a:ext cx="8229600" cy="905779"/>
          </a:xfrm>
        </p:spPr>
        <p:txBody>
          <a:bodyPr/>
          <a:lstStyle/>
          <a:p>
            <a:r>
              <a:rPr lang="tr-TR" dirty="0"/>
              <a:t>Erasmus+ Dil Sınavı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Erasmus</a:t>
            </a:r>
            <a:r>
              <a:rPr lang="tr-TR" sz="2400" dirty="0"/>
              <a:t>+ Yabancı Dil Sınavı İngilizce dilinde yapılır.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Sınav </a:t>
            </a:r>
            <a:r>
              <a:rPr lang="tr-TR" sz="2400" dirty="0"/>
              <a:t>“Yazılı” olarak gerçekleştirilir. “Sözlü Mülakat” yapılmaz.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Sınav </a:t>
            </a:r>
            <a:r>
              <a:rPr lang="tr-TR" sz="2400" dirty="0"/>
              <a:t>Dinleme (</a:t>
            </a:r>
            <a:r>
              <a:rPr lang="tr-TR" sz="2400" dirty="0" err="1"/>
              <a:t>Listening</a:t>
            </a:r>
            <a:r>
              <a:rPr lang="tr-TR" sz="2400" dirty="0"/>
              <a:t>), Okuma (Reading) , Yazma (</a:t>
            </a:r>
            <a:r>
              <a:rPr lang="tr-TR" sz="2400" dirty="0" err="1"/>
              <a:t>Writing</a:t>
            </a:r>
            <a:r>
              <a:rPr lang="tr-TR" sz="2400" dirty="0"/>
              <a:t>) Dil Kullanımı (</a:t>
            </a:r>
            <a:r>
              <a:rPr lang="tr-TR" sz="2400" dirty="0" err="1"/>
              <a:t>Use</a:t>
            </a:r>
            <a:r>
              <a:rPr lang="tr-TR" sz="2400" dirty="0"/>
              <a:t> of English) olarak 4 bölümden oluşmaktadır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 </a:t>
            </a:r>
          </a:p>
          <a:p>
            <a:r>
              <a:rPr lang="tr-TR" sz="2400" dirty="0" smtClean="0"/>
              <a:t>Öğrencilerin </a:t>
            </a:r>
            <a:r>
              <a:rPr lang="tr-TR" sz="2400" dirty="0"/>
              <a:t>başarılı sayılabilmeleri için bu sınavdan 100 üzerinden en az 50 puan almaları gerekmektedir.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D7DDA8CE-CC79-9013-E39C-D88743381F37}"/>
              </a:ext>
            </a:extLst>
          </p:cNvPr>
          <p:cNvSpPr/>
          <p:nvPr/>
        </p:nvSpPr>
        <p:spPr>
          <a:xfrm>
            <a:off x="1653309" y="6431989"/>
            <a:ext cx="5246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200" dirty="0">
                <a:solidFill>
                  <a:srgbClr val="FF0000"/>
                </a:solidFill>
                <a:latin typeface="+mj-lt"/>
              </a:rPr>
              <a:t>Birinci Sınıf Öğrencilerine Yönelik Erasmus+ Eğitimi  – 05.11.2025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917BF274-FDFC-4A36-BB72-780B1171AFBD}"/>
              </a:ext>
            </a:extLst>
          </p:cNvPr>
          <p:cNvSpPr/>
          <p:nvPr/>
        </p:nvSpPr>
        <p:spPr>
          <a:xfrm>
            <a:off x="0" y="-5593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4ED6AEE7-509B-D51C-5B38-4A0C8CB98596}"/>
              </a:ext>
            </a:extLst>
          </p:cNvPr>
          <p:cNvSpPr/>
          <p:nvPr/>
        </p:nvSpPr>
        <p:spPr>
          <a:xfrm>
            <a:off x="0" y="506337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ksü logo.png">
            <a:extLst>
              <a:ext uri="{FF2B5EF4-FFF2-40B4-BE49-F238E27FC236}">
                <a16:creationId xmlns="" xmlns:a16="http://schemas.microsoft.com/office/drawing/2014/main" id="{E8C194C8-19E3-A223-24F6-C22F29A49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91440"/>
            <a:ext cx="118872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8D2EB95-4F03-F898-B87D-D6BDC23FA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202F362-3754-3DBD-185A-0B0CA46FBAFB}"/>
              </a:ext>
            </a:extLst>
          </p:cNvPr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D3C424-38A3-47AC-557A-68F55395EAD8}"/>
              </a:ext>
            </a:extLst>
          </p:cNvPr>
          <p:cNvSpPr/>
          <p:nvPr/>
        </p:nvSpPr>
        <p:spPr>
          <a:xfrm>
            <a:off x="0" y="548640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5" descr="ksü logo.png">
            <a:extLst>
              <a:ext uri="{FF2B5EF4-FFF2-40B4-BE49-F238E27FC236}">
                <a16:creationId xmlns="" xmlns:a16="http://schemas.microsoft.com/office/drawing/2014/main" id="{4F24A8CE-1B95-9B6A-5D38-ECE157F36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91440"/>
            <a:ext cx="1188720" cy="1280160"/>
          </a:xfrm>
          <a:prstGeom prst="rect">
            <a:avLst/>
          </a:prstGeom>
        </p:spPr>
      </p:pic>
      <p:pic>
        <p:nvPicPr>
          <p:cNvPr id="13" name="İçerik Yer Tutucusu 12">
            <a:extLst>
              <a:ext uri="{FF2B5EF4-FFF2-40B4-BE49-F238E27FC236}">
                <a16:creationId xmlns="" xmlns:a16="http://schemas.microsoft.com/office/drawing/2014/main" id="{22315B06-F3C0-4A8E-13A7-0FC49A9E8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7507" y="1115568"/>
            <a:ext cx="6798297" cy="5175913"/>
          </a:xfrm>
        </p:spPr>
      </p:pic>
      <p:sp>
        <p:nvSpPr>
          <p:cNvPr id="14" name="Açıklama Balonu: Çizgi 13">
            <a:extLst>
              <a:ext uri="{FF2B5EF4-FFF2-40B4-BE49-F238E27FC236}">
                <a16:creationId xmlns="" xmlns:a16="http://schemas.microsoft.com/office/drawing/2014/main" id="{C126D5E4-FEBA-6615-761B-734E6FC09ACA}"/>
              </a:ext>
            </a:extLst>
          </p:cNvPr>
          <p:cNvSpPr/>
          <p:nvPr/>
        </p:nvSpPr>
        <p:spPr>
          <a:xfrm>
            <a:off x="5518113" y="2816833"/>
            <a:ext cx="3351567" cy="1773381"/>
          </a:xfrm>
          <a:prstGeom prst="borderCallout1">
            <a:avLst>
              <a:gd name="adj1" fmla="val 39809"/>
              <a:gd name="adj2" fmla="val -84"/>
              <a:gd name="adj3" fmla="val 20021"/>
              <a:gd name="adj4" fmla="val -76524"/>
            </a:avLst>
          </a:prstGeom>
          <a:solidFill>
            <a:schemeClr val="accent2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" name="Resim 15">
            <a:extLst>
              <a:ext uri="{FF2B5EF4-FFF2-40B4-BE49-F238E27FC236}">
                <a16:creationId xmlns="" xmlns:a16="http://schemas.microsoft.com/office/drawing/2014/main" id="{9091D356-1C9E-7ABE-10D1-95CDCAFA2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114" y="2816833"/>
            <a:ext cx="3371270" cy="1773381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D7DDA8CE-CC79-9013-E39C-D88743381F37}"/>
              </a:ext>
            </a:extLst>
          </p:cNvPr>
          <p:cNvSpPr/>
          <p:nvPr/>
        </p:nvSpPr>
        <p:spPr>
          <a:xfrm>
            <a:off x="1653309" y="6431989"/>
            <a:ext cx="5246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200" dirty="0">
                <a:solidFill>
                  <a:srgbClr val="FF0000"/>
                </a:solidFill>
                <a:latin typeface="+mj-lt"/>
              </a:rPr>
              <a:t>Birinci Sınıf Öğrencilerine Yönelik Erasmus+ Eğitimi  – 05.11.2025</a:t>
            </a:r>
          </a:p>
        </p:txBody>
      </p:sp>
    </p:spTree>
    <p:extLst>
      <p:ext uri="{BB962C8B-B14F-4D97-AF65-F5344CB8AC3E}">
        <p14:creationId xmlns:p14="http://schemas.microsoft.com/office/powerpoint/2010/main" val="9235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56AB602-DE6C-9F15-DE6F-7C5F0D1F0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5C3BAA-2A73-8E88-DBDA-A3200F3F0316}"/>
              </a:ext>
            </a:extLst>
          </p:cNvPr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C378437-C449-3160-00B6-CB7EB4D587A8}"/>
              </a:ext>
            </a:extLst>
          </p:cNvPr>
          <p:cNvSpPr/>
          <p:nvPr/>
        </p:nvSpPr>
        <p:spPr>
          <a:xfrm>
            <a:off x="0" y="548640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5" descr="ksü logo.png">
            <a:extLst>
              <a:ext uri="{FF2B5EF4-FFF2-40B4-BE49-F238E27FC236}">
                <a16:creationId xmlns="" xmlns:a16="http://schemas.microsoft.com/office/drawing/2014/main" id="{2B906D71-6059-91F6-EB6A-A97057A28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91440"/>
            <a:ext cx="1188720" cy="1280160"/>
          </a:xfrm>
          <a:prstGeom prst="rect">
            <a:avLst/>
          </a:prstGeom>
        </p:spPr>
      </p:pic>
      <p:pic>
        <p:nvPicPr>
          <p:cNvPr id="10" name="İçerik Yer Tutucusu 9">
            <a:extLst>
              <a:ext uri="{FF2B5EF4-FFF2-40B4-BE49-F238E27FC236}">
                <a16:creationId xmlns="" xmlns:a16="http://schemas.microsoft.com/office/drawing/2014/main" id="{8D5E734D-C17F-6A1B-36C0-3A032C043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923" t="857" r="38569" b="68304"/>
          <a:stretch>
            <a:fillRect/>
          </a:stretch>
        </p:blipFill>
        <p:spPr>
          <a:xfrm>
            <a:off x="535709" y="1109206"/>
            <a:ext cx="7145252" cy="2765757"/>
          </a:xfrm>
        </p:spPr>
      </p:pic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D7DDA8CE-CC79-9013-E39C-D88743381F37}"/>
              </a:ext>
            </a:extLst>
          </p:cNvPr>
          <p:cNvSpPr/>
          <p:nvPr/>
        </p:nvSpPr>
        <p:spPr>
          <a:xfrm>
            <a:off x="1653309" y="6431989"/>
            <a:ext cx="5246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200" dirty="0">
                <a:solidFill>
                  <a:srgbClr val="FF0000"/>
                </a:solidFill>
                <a:latin typeface="+mj-lt"/>
              </a:rPr>
              <a:t>Birinci Sınıf Öğrencilerine Yönelik Erasmus+ Eğitimi  – 05.11.2025</a:t>
            </a:r>
          </a:p>
        </p:txBody>
      </p:sp>
    </p:spTree>
    <p:extLst>
      <p:ext uri="{BB962C8B-B14F-4D97-AF65-F5344CB8AC3E}">
        <p14:creationId xmlns:p14="http://schemas.microsoft.com/office/powerpoint/2010/main" val="374426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548640"/>
            <a:ext cx="9144000" cy="10972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5" descr="ksü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91440"/>
            <a:ext cx="1188720" cy="128016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ACEFD861-1D85-5F12-79D0-423282CCFA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63040"/>
            <a:ext cx="8412480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dirty="0"/>
              <a:t>Önemli Notlar</a:t>
            </a:r>
            <a:r>
              <a:rPr lang="tr-TR" sz="1800" dirty="0"/>
              <a:t/>
            </a:r>
            <a:br>
              <a:rPr lang="tr-TR" sz="1800" dirty="0"/>
            </a:br>
            <a:r>
              <a:rPr lang="tr-TR" sz="1800" dirty="0"/>
              <a:t>1- Erasmus+  hareketliliklerinden yararlanmak isteyen ve geçerliliği olan başka bir yabancı dil belgesi (YDS, YOKDIL, TOEFL) olmayan</a:t>
            </a:r>
            <a:r>
              <a:rPr lang="tr-TR" sz="1800" b="1" dirty="0"/>
              <a:t> tüm KSU öğrencileri</a:t>
            </a:r>
            <a:r>
              <a:rPr lang="tr-TR" sz="1800" dirty="0"/>
              <a:t> için sınava girmek zorunludur.</a:t>
            </a:r>
          </a:p>
          <a:p>
            <a:r>
              <a:rPr lang="tr-TR" sz="1800" dirty="0"/>
              <a:t>2- Sınav yüz yüze yapılacaktır. Sınav yeri ve derslikler sınavdan önce </a:t>
            </a:r>
            <a:r>
              <a:rPr lang="tr-TR" sz="1800" dirty="0">
                <a:hlinkClick r:id="rId3"/>
              </a:rPr>
              <a:t>https://erasmus.ksu.edu.tr</a:t>
            </a:r>
            <a:r>
              <a:rPr lang="tr-TR" sz="1800" dirty="0"/>
              <a:t> ‘de ilan edilecektir.</a:t>
            </a:r>
          </a:p>
          <a:p>
            <a:r>
              <a:rPr lang="tr-TR" sz="1800" dirty="0"/>
              <a:t>3- </a:t>
            </a:r>
            <a:r>
              <a:rPr lang="tr-TR" sz="1800" b="1" dirty="0"/>
              <a:t>Öğrenci kimliklerini ve Normal kimliklerinizi yanınızda bulundurunuz.</a:t>
            </a:r>
            <a:endParaRPr lang="tr-TR" sz="1800" dirty="0"/>
          </a:p>
          <a:p>
            <a:r>
              <a:rPr lang="tr-TR" sz="1800" dirty="0"/>
              <a:t>4</a:t>
            </a:r>
            <a:r>
              <a:rPr lang="tr-TR" sz="1800" b="1" dirty="0"/>
              <a:t>- </a:t>
            </a:r>
            <a:r>
              <a:rPr lang="tr-TR" sz="1800" dirty="0"/>
              <a:t>Yapılan Dil Sınavına ait puanınız 1(bir) yıl süreyle geçerli olacaktır. Takip eden 1 yıl içeresinde ilan edilecek olan Erasmus ilanlarına başvuruda kullanılabilecektir.</a:t>
            </a:r>
            <a:br>
              <a:rPr lang="tr-TR" sz="1800" dirty="0"/>
            </a:br>
            <a:r>
              <a:rPr lang="tr-TR" sz="1800" dirty="0"/>
              <a:t>5- Dil Sınavı Çok Seçmeli Test olarak yapılacaktır.(Detaylı bilgi için; </a:t>
            </a:r>
            <a:r>
              <a:rPr lang="tr-TR" sz="1800" dirty="0">
                <a:hlinkClick r:id="rId3"/>
              </a:rPr>
              <a:t>https://erasmus.ksu.edu.tr</a:t>
            </a:r>
            <a:r>
              <a:rPr lang="tr-TR" sz="1800" dirty="0"/>
              <a:t>/)</a:t>
            </a:r>
            <a:br>
              <a:rPr lang="tr-TR" sz="1800" dirty="0"/>
            </a:br>
            <a:r>
              <a:rPr lang="tr-TR" sz="1800" dirty="0"/>
              <a:t>6- </a:t>
            </a:r>
            <a:r>
              <a:rPr lang="tr-TR" sz="2400" dirty="0">
                <a:solidFill>
                  <a:srgbClr val="FF0000"/>
                </a:solidFill>
              </a:rPr>
              <a:t>Yabancı Dil Sınavında Dil Bölümü ( İngilizce Öğretmenliği ve Mütercim Tercümanlık) öğrencileri için başarı puanı </a:t>
            </a:r>
            <a:r>
              <a:rPr lang="tr-TR" sz="2400" b="1" dirty="0">
                <a:solidFill>
                  <a:srgbClr val="FF0000"/>
                </a:solidFill>
              </a:rPr>
              <a:t>80</a:t>
            </a:r>
            <a:r>
              <a:rPr lang="tr-TR" sz="2400" dirty="0">
                <a:solidFill>
                  <a:srgbClr val="FF0000"/>
                </a:solidFill>
              </a:rPr>
              <a:t> ve üzeri, diğer öğrenciler için </a:t>
            </a:r>
            <a:r>
              <a:rPr lang="tr-TR" sz="2400" b="1" dirty="0">
                <a:solidFill>
                  <a:srgbClr val="FF0000"/>
                </a:solidFill>
              </a:rPr>
              <a:t>50</a:t>
            </a:r>
            <a:r>
              <a:rPr lang="tr-TR" sz="2400" dirty="0">
                <a:solidFill>
                  <a:srgbClr val="FF0000"/>
                </a:solidFill>
              </a:rPr>
              <a:t> ve üzeri puandır.</a:t>
            </a:r>
            <a:br>
              <a:rPr lang="tr-TR" sz="2400" dirty="0">
                <a:solidFill>
                  <a:srgbClr val="FF0000"/>
                </a:solidFill>
              </a:rPr>
            </a:br>
            <a:endParaRPr lang="tr-TR" sz="1800" dirty="0">
              <a:solidFill>
                <a:srgbClr val="FF0000"/>
              </a:solidFill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D7DDA8CE-CC79-9013-E39C-D88743381F37}"/>
              </a:ext>
            </a:extLst>
          </p:cNvPr>
          <p:cNvSpPr/>
          <p:nvPr/>
        </p:nvSpPr>
        <p:spPr>
          <a:xfrm>
            <a:off x="1653309" y="6431989"/>
            <a:ext cx="5246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990000"/>
                </a:solidFill>
              </a:defRPr>
            </a:pPr>
            <a:r>
              <a:rPr lang="tr-TR" sz="1200" dirty="0">
                <a:solidFill>
                  <a:srgbClr val="FF0000"/>
                </a:solidFill>
                <a:latin typeface="+mj-lt"/>
              </a:rPr>
              <a:t>Birinci Sınıf Öğrencilerine Yönelik Erasmus+ Eğitimi  – 05.11.2025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3278</TotalTime>
  <Words>1101</Words>
  <Application>Microsoft Office PowerPoint</Application>
  <PresentationFormat>Ekran Gösterisi (4:3)</PresentationFormat>
  <Paragraphs>172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6" baseType="lpstr">
      <vt:lpstr>Arial</vt:lpstr>
      <vt:lpstr>Arial Narrow</vt:lpstr>
      <vt:lpstr>Calibri</vt:lpstr>
      <vt:lpstr>Roboto</vt:lpstr>
      <vt:lpstr>Segoe UI</vt:lpstr>
      <vt:lpstr>Office Theme</vt:lpstr>
      <vt:lpstr>Kahramanmaraş Sütçü İmam Üniversitesi Sağlık Bilimleri Fakültesi Hemşirelik Bölümü</vt:lpstr>
      <vt:lpstr>PowerPoint Sunusu</vt:lpstr>
      <vt:lpstr>PowerPoint Sunusu</vt:lpstr>
      <vt:lpstr>Erasmus+ Nedir?</vt:lpstr>
      <vt:lpstr>Erasmus+ Dil Sınavı </vt:lpstr>
      <vt:lpstr>Erasmus+ Dil Sınavı </vt:lpstr>
      <vt:lpstr>PowerPoint Sunusu</vt:lpstr>
      <vt:lpstr>PowerPoint Sunusu</vt:lpstr>
      <vt:lpstr>PowerPoint Sunusu</vt:lpstr>
      <vt:lpstr>PowerPoint Sunusu</vt:lpstr>
      <vt:lpstr>PowerPoint Sunusu</vt:lpstr>
      <vt:lpstr>Öğrenim Hareketliliği Nedir?</vt:lpstr>
      <vt:lpstr>PowerPoint Sunusu</vt:lpstr>
      <vt:lpstr>Öğrenim Hareketliliği</vt:lpstr>
      <vt:lpstr>Staj Hareketliliği Nedir?</vt:lpstr>
      <vt:lpstr>Staj Hareketliliği Başvuru Şartları</vt:lpstr>
      <vt:lpstr>BİR ERASMUS DEĞİŞİMİNDE YER ALAN TARAFLAR</vt:lpstr>
      <vt:lpstr>PowerPoint Sunusu</vt:lpstr>
      <vt:lpstr>PowerPoint Sunusu</vt:lpstr>
      <vt:lpstr>PowerPoint Sunusu</vt:lpstr>
      <vt:lpstr>İKİLİ ANLAŞMAMIZ BULUNAN ÜLKELER</vt:lpstr>
      <vt:lpstr>HEMŞİRELİK BÖLÜMÜ İKİLİ ANLAŞMAMIZ BULUNAN ÜLKELER</vt:lpstr>
      <vt:lpstr>KİMLER ERASMUS ÖĞRENCİSİ OLABİLİR? </vt:lpstr>
      <vt:lpstr>ÖĞRENCİ SEÇİMİ NASIL GERÇEKLEŞTİRİLİR? </vt:lpstr>
      <vt:lpstr>PowerPoint Sunusu</vt:lpstr>
      <vt:lpstr>HİBELER NE ZAMAN VE NE ŞEKİLDE ÖDENİR? </vt:lpstr>
      <vt:lpstr>ERASMUS YABANCI DİL KURSU</vt:lpstr>
      <vt:lpstr>ÖNEMLİ !</vt:lpstr>
      <vt:lpstr>FAYDALI LİNKLER</vt:lpstr>
      <vt:lpstr>Kapanış ve Teşekkür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Kahramanmaraş Sütçü İmam Üniversitesi Sağlık Bilimleri Fakültesi Hemşirelik Bölümü</dc:title>
  <dc:subject/>
  <dc:creator>ayşe aslı oktay</dc:creator>
  <cp:keywords/>
  <dc:description>generated using python-pptx</dc:description>
  <cp:lastModifiedBy>Microsoft hesabı</cp:lastModifiedBy>
  <cp:revision>107</cp:revision>
  <dcterms:created xsi:type="dcterms:W3CDTF">2013-01-27T09:14:16Z</dcterms:created>
  <dcterms:modified xsi:type="dcterms:W3CDTF">2025-11-05T06:32:10Z</dcterms:modified>
  <cp:category/>
</cp:coreProperties>
</file>